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B5A39-C3C5-CCDA-1498-1AEFCD80F263}" v="2" dt="2023-04-23T08:37:27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87B5A39-C3C5-CCDA-1498-1AEFCD80F263}"/>
    <pc:docChg chg="delSld">
      <pc:chgData name="" userId="" providerId="" clId="Web-{687B5A39-C3C5-CCDA-1498-1AEFCD80F263}" dt="2023-04-23T08:37:23.961" v="0"/>
      <pc:docMkLst>
        <pc:docMk/>
      </pc:docMkLst>
      <pc:sldChg chg="del">
        <pc:chgData name="" userId="" providerId="" clId="Web-{687B5A39-C3C5-CCDA-1498-1AEFCD80F263}" dt="2023-04-23T08:37:23.961" v="0"/>
        <pc:sldMkLst>
          <pc:docMk/>
          <pc:sldMk cId="4068605235" sldId="273"/>
        </pc:sldMkLst>
      </pc:sldChg>
    </pc:docChg>
  </pc:docChgLst>
  <pc:docChgLst>
    <pc:chgData name="Mark Haslam" userId="S::mhaslam@acornfed.derbyshire.sch.uk::105cbf39-7980-4dd4-8210-9a4b2bd9ddf8" providerId="AD" clId="Web-{687B5A39-C3C5-CCDA-1498-1AEFCD80F263}"/>
    <pc:docChg chg="delSld">
      <pc:chgData name="Mark Haslam" userId="S::mhaslam@acornfed.derbyshire.sch.uk::105cbf39-7980-4dd4-8210-9a4b2bd9ddf8" providerId="AD" clId="Web-{687B5A39-C3C5-CCDA-1498-1AEFCD80F263}" dt="2023-04-23T08:37:27.648" v="0"/>
      <pc:docMkLst>
        <pc:docMk/>
      </pc:docMkLst>
      <pc:sldChg chg="del">
        <pc:chgData name="Mark Haslam" userId="S::mhaslam@acornfed.derbyshire.sch.uk::105cbf39-7980-4dd4-8210-9a4b2bd9ddf8" providerId="AD" clId="Web-{687B5A39-C3C5-CCDA-1498-1AEFCD80F263}" dt="2023-04-23T08:37:27.648" v="0"/>
        <pc:sldMkLst>
          <pc:docMk/>
          <pc:sldMk cId="3463627227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210044" y="1718392"/>
            <a:ext cx="3737178" cy="340150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Key </a:t>
            </a:r>
            <a:r>
              <a:rPr lang="en-GB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Concepts:</a:t>
            </a: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That </a:t>
            </a:r>
            <a:r>
              <a:rPr lang="en-GB" sz="1600" b="1" dirty="0">
                <a:latin typeface="Comic Sans MS" panose="030F0702030302020204" pitchFamily="66" charset="0"/>
              </a:rPr>
              <a:t>we can tell stories through drawing.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That we can use text within our drawings to add meaning.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That we can sequence drawings to help viewers respond to our story.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That we can use line, shape, colour and composition to develop evocative and characterful imagery.</a:t>
            </a:r>
            <a:r>
              <a:rPr lang="en-GB" b="1" dirty="0"/>
              <a:t> </a:t>
            </a:r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6941181" cy="13324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Key vocabulary: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Illustration, Inspiration, Interpretation, Original Source, Respond, </a:t>
            </a:r>
            <a:r>
              <a:rPr lang="en-GB" sz="1400" dirty="0" smtClean="0">
                <a:latin typeface="Comic Sans MS" panose="030F0702030302020204" pitchFamily="66" charset="0"/>
              </a:rPr>
              <a:t>Response, 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Graphic Novel, Illustrator</a:t>
            </a:r>
            <a:r>
              <a:rPr lang="en-GB" sz="1400" dirty="0" smtClean="0">
                <a:latin typeface="Comic Sans MS" panose="030F0702030302020204" pitchFamily="66" charset="0"/>
              </a:rPr>
              <a:t>, Poetry</a:t>
            </a:r>
            <a:r>
              <a:rPr lang="en-GB" sz="1400" dirty="0">
                <a:latin typeface="Comic Sans MS" panose="030F0702030302020204" pitchFamily="66" charset="0"/>
              </a:rPr>
              <a:t>, Prose, Stage, </a:t>
            </a:r>
            <a:r>
              <a:rPr lang="en-GB" sz="1400" dirty="0" smtClean="0">
                <a:latin typeface="Comic Sans MS" panose="030F0702030302020204" pitchFamily="66" charset="0"/>
              </a:rPr>
              <a:t>Arrange, Line</a:t>
            </a:r>
            <a:r>
              <a:rPr lang="en-GB" sz="1400" dirty="0">
                <a:latin typeface="Comic Sans MS" panose="030F0702030302020204" pitchFamily="66" charset="0"/>
              </a:rPr>
              <a:t>, Quality of line, Line Weight, Mark Making, Medium, Graphite, Ink, Pen, Quill, Brush</a:t>
            </a:r>
            <a:r>
              <a:rPr lang="en-GB" sz="1400" dirty="0" smtClean="0">
                <a:latin typeface="Comic Sans MS" panose="030F0702030302020204" pitchFamily="66" charset="0"/>
              </a:rPr>
              <a:t>, Watercolour</a:t>
            </a:r>
            <a:r>
              <a:rPr lang="en-GB" sz="1400" dirty="0">
                <a:latin typeface="Comic Sans MS" panose="030F0702030302020204" pitchFamily="66" charset="0"/>
              </a:rPr>
              <a:t>, Water-soluble</a:t>
            </a:r>
            <a:r>
              <a:rPr lang="en-GB" sz="1400" dirty="0" smtClean="0">
                <a:latin typeface="Comic Sans MS" panose="030F0702030302020204" pitchFamily="66" charset="0"/>
              </a:rPr>
              <a:t>, Composition</a:t>
            </a:r>
            <a:r>
              <a:rPr lang="en-GB" sz="1400" dirty="0">
                <a:latin typeface="Comic Sans MS" panose="030F0702030302020204" pitchFamily="66" charset="0"/>
              </a:rPr>
              <a:t>, Sequencing, Visual Literacy,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2" y="337246"/>
            <a:ext cx="1855884" cy="7099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210045" y="5270748"/>
            <a:ext cx="3737178" cy="135695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Themes:</a:t>
            </a:r>
            <a:b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1600" dirty="0" smtClean="0">
                <a:latin typeface="Comic Sans MS" panose="030F0702030302020204" pitchFamily="66" charset="0"/>
              </a:rPr>
              <a:t>Children </a:t>
            </a:r>
            <a:r>
              <a:rPr lang="en-GB" sz="1600" dirty="0">
                <a:latin typeface="Comic Sans MS" panose="030F0702030302020204" pitchFamily="66" charset="0"/>
              </a:rPr>
              <a:t>explore how we can create sequenced imagery to share and tell stories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4154249" y="1718392"/>
            <a:ext cx="4048514" cy="100739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Medium:</a:t>
            </a:r>
            <a:r>
              <a:rPr lang="en-GB" sz="1600" dirty="0">
                <a:latin typeface="Comic Sans MS" panose="030F0702030302020204" pitchFamily="66" charset="0"/>
              </a:rPr>
              <a:t/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b="1" dirty="0" smtClean="0"/>
              <a:t>Drawing </a:t>
            </a:r>
            <a:r>
              <a:rPr lang="en-GB" b="1" dirty="0"/>
              <a:t>Materials, Paper</a:t>
            </a:r>
            <a:endParaRPr lang="en-GB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4154249" y="2876632"/>
            <a:ext cx="3927305" cy="3751073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Artists: </a:t>
            </a:r>
          </a:p>
          <a:p>
            <a:r>
              <a:rPr lang="en-GB" b="1" dirty="0"/>
              <a:t>Laura Carlin, Shaun Tan</a:t>
            </a:r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9834142" y="1297109"/>
            <a:ext cx="2072640" cy="2041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5E678A9C-0885-437F-9C52-BC12D53BA7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08" y="235123"/>
            <a:ext cx="1748529" cy="812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9BA93B4-1E00-4150-9504-92159F031B89}"/>
              </a:ext>
            </a:extLst>
          </p:cNvPr>
          <p:cNvSpPr/>
          <p:nvPr/>
        </p:nvSpPr>
        <p:spPr>
          <a:xfrm>
            <a:off x="0" y="1119748"/>
            <a:ext cx="263624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KS2 </a:t>
            </a:r>
            <a:r>
              <a: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Art</a:t>
            </a:r>
          </a:p>
          <a:p>
            <a:pPr algn="r"/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Storytelling through Drawing 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0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8322078" y="1677698"/>
            <a:ext cx="3737178" cy="491163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Curriculum Links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English: Use The Jabberwocky by Lewis Carol as inspiration for this pathway, or choose another story or graphic novel of your choice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History: Create your own sequenced story inspired by an event in history </a:t>
            </a:r>
            <a:r>
              <a:rPr lang="en-GB" sz="1400" dirty="0" err="1">
                <a:latin typeface="Comic Sans MS" panose="030F0702030302020204" pitchFamily="66" charset="0"/>
              </a:rPr>
              <a:t>ie</a:t>
            </a:r>
            <a:r>
              <a:rPr lang="en-GB" sz="1400" dirty="0">
                <a:latin typeface="Comic Sans MS" panose="030F0702030302020204" pitchFamily="66" charset="0"/>
              </a:rPr>
              <a:t> from The Anglo Saxon, The Viking, Ancient Greeks, Ancient Egyptian or The Roman eras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Science: Use language to support concepts around light and shadow, and how this can be explored on paper through drawing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PSHE: Supports Collaboration, Peer Discussion.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34" name="Picture 10" descr="Finished page 1. Based on the poem &quot;A Day in Autumn&quot; by RS Thomas (c) Elodie Thomas. Art by Irina Richard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27" y="3819029"/>
            <a:ext cx="3287485" cy="239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8" ma:contentTypeDescription="Create a new document." ma:contentTypeScope="" ma:versionID="8f4bd20258f817e0cce56f24ed3c2822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919bf7ffeb36f78c514823655cd27e9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6F72E6-CA1B-448C-B2AB-41806E44E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schemas.microsoft.com/office/2006/documentManagement/types"/>
    <ds:schemaRef ds:uri="http://purl.org/dc/terms/"/>
    <ds:schemaRef ds:uri="http://purl.org/dc/dcmitype/"/>
    <ds:schemaRef ds:uri="7a4f7885-7dec-4956-8e33-f59d6bd32f49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ef0db93c-26b1-4785-aa1d-9340deae468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221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28</cp:revision>
  <dcterms:created xsi:type="dcterms:W3CDTF">2023-02-05T14:50:22Z</dcterms:created>
  <dcterms:modified xsi:type="dcterms:W3CDTF">2023-07-14T11:57:43Z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