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7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FF"/>
    <a:srgbClr val="FFFF99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7B5A39-C3C5-CCDA-1498-1AEFCD80F263}" v="2" dt="2023-04-23T08:37:27.6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88" d="100"/>
          <a:sy n="88" d="100"/>
        </p:scale>
        <p:origin x="355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687B5A39-C3C5-CCDA-1498-1AEFCD80F263}"/>
    <pc:docChg chg="delSld">
      <pc:chgData name="" userId="" providerId="" clId="Web-{687B5A39-C3C5-CCDA-1498-1AEFCD80F263}" dt="2023-04-23T08:37:23.961" v="0"/>
      <pc:docMkLst>
        <pc:docMk/>
      </pc:docMkLst>
      <pc:sldChg chg="del">
        <pc:chgData name="" userId="" providerId="" clId="Web-{687B5A39-C3C5-CCDA-1498-1AEFCD80F263}" dt="2023-04-23T08:37:23.961" v="0"/>
        <pc:sldMkLst>
          <pc:docMk/>
          <pc:sldMk cId="4068605235" sldId="273"/>
        </pc:sldMkLst>
      </pc:sldChg>
    </pc:docChg>
  </pc:docChgLst>
  <pc:docChgLst>
    <pc:chgData name="Mark Haslam" userId="S::mhaslam@acornfed.derbyshire.sch.uk::105cbf39-7980-4dd4-8210-9a4b2bd9ddf8" providerId="AD" clId="Web-{687B5A39-C3C5-CCDA-1498-1AEFCD80F263}"/>
    <pc:docChg chg="delSld">
      <pc:chgData name="Mark Haslam" userId="S::mhaslam@acornfed.derbyshire.sch.uk::105cbf39-7980-4dd4-8210-9a4b2bd9ddf8" providerId="AD" clId="Web-{687B5A39-C3C5-CCDA-1498-1AEFCD80F263}" dt="2023-04-23T08:37:27.648" v="0"/>
      <pc:docMkLst>
        <pc:docMk/>
      </pc:docMkLst>
      <pc:sldChg chg="del">
        <pc:chgData name="Mark Haslam" userId="S::mhaslam@acornfed.derbyshire.sch.uk::105cbf39-7980-4dd4-8210-9a4b2bd9ddf8" providerId="AD" clId="Web-{687B5A39-C3C5-CCDA-1498-1AEFCD80F263}" dt="2023-04-23T08:37:27.648" v="0"/>
        <pc:sldMkLst>
          <pc:docMk/>
          <pc:sldMk cId="3463627227" sldId="27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16AF2-539B-4C06-B444-102B7FB7B8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BA614F-04AE-4F40-A5BB-99D14B6EFC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7B61E0-878E-4446-8E51-6FD4AEDF3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14/07/2023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FA1B8B-79D4-4354-9046-00C1ABFE1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7341E-1049-4C1E-A0B2-AC3981498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235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D12CB-AEDC-448B-8998-EE041BC88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9FF3A4-26F7-4622-A228-F00B911E37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524CFE-1AC1-4507-A978-5B12C3AFD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14/07/2023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60549A-CC37-44AE-9A49-A7FD9CDE2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8F4132-A0F5-4D21-93AF-348BDDD47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794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13A6A17-5DE4-4305-8C12-FC902EFEEE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0B4E6F-B175-48BB-BAF3-9E88169FC1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9C54C7-7281-45EE-BAF4-9D24E21CE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14/07/2023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17D854-8B06-4C6F-8021-2BDA60D89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5874E8-7CA9-4C8F-A7D2-78E8E346F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1211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466E5-5CFC-4684-99F6-02E2466972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322B81-33B0-4139-93B6-3E97BA4820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93F984-45D9-4696-9D21-404734C87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14/07/2023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224994-FEB9-4374-9DC7-D0B47C9C3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20205A-8FE3-464E-B2A5-8A8316BC9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289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E456A-26DE-450C-B06E-8E0735939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FF0A1D-3BA9-465F-B893-4CC3748100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B5FFEF-D24D-4E15-9384-29348EEEE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14/07/2023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52B2B9-6CA9-43B1-824C-1074D15D3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23009C-4F59-4D84-A311-96D016E09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237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F2EC04-AB2A-4229-932E-66FD43A5B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96CD9-E38D-448D-8C47-8F6C77EC7D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E9DA06-C816-4695-9FA3-99122F01B2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986684-F913-4789-88E7-C2FC80A47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14/07/2023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DB05F3-38BF-4FC5-A40D-7D006D38C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A4211A-2D51-407F-82F7-9F8E2DAC3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2743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90566-E76B-42B2-9150-4D920FF99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44F027-DA7A-4EFF-AE43-C18BF67E91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9C63E7-C81E-443A-9158-72108039AF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0831A6-8935-483D-827F-4BF52EC03C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80C6A7-B307-427E-8042-D5EEC5948B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1F52E0-82F4-4C96-9491-6DDF7FEFF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14/07/2023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324D9D-B7A5-429A-A675-84324FB2F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44E4B2-2B90-408E-9B48-21AABB936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9616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D49C2-EE6D-4129-8A80-DC9C3C1A1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B27FCA-8613-43B4-AEB1-AD00D4F29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14/07/2023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9E4363-7F2A-4309-BB42-EB37F8A5B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023ACC-FDC7-4639-83D1-7A82130E3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3771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4815C82-D0B9-4773-B4A2-EA62453BA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14/07/2023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B4FA44-94D8-4CAB-8355-C228EA4A9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B4C6F3-09D2-4CCA-996E-B53FB9988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9281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89C80-7183-426C-BC24-74C2D6DDAB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0FD51E-D889-4CCB-99D6-81A7D86D26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D76ACA-9368-4A3C-BEF2-8A6880D870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5441FB-EFFF-407C-B267-B0219BD04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14/07/2023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21AE5A-C42C-4D06-AAD5-19591DD47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58607B-5C84-4F40-96B4-DE1966C97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2213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5BA47-331A-4122-8D31-8FEB7A393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59BA7D-2BED-4663-8F2A-A0B8AF5475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AFAC13-3663-4652-89CD-0E64C70139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B3D6A1-1987-449F-9FC5-A00769FC7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14/07/2023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943D54-49E1-47A4-8C0C-70303047B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A2233E-244A-42AF-907F-FCAFE0234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5208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D6CF27-42F9-4813-9BBA-AEEA3A43F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BD1BB0-4B51-4B6E-87B2-F3453B5810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C50E18-3CEA-4015-A396-C7A529D4E4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47BC8-1F59-476A-AF29-2EF64AF19BDE}" type="datetimeFigureOut">
              <a:rPr lang="en-GB" smtClean="0"/>
              <a:t>14/07/2023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676DFC-8894-4DD5-93FB-36BE233070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303C8F-5503-48C9-98A8-71C8341BDE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7637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BFACD75F-DA66-4475-B6C9-2AACFFDDD1B8}"/>
              </a:ext>
            </a:extLst>
          </p:cNvPr>
          <p:cNvSpPr/>
          <p:nvPr/>
        </p:nvSpPr>
        <p:spPr>
          <a:xfrm>
            <a:off x="210044" y="1718392"/>
            <a:ext cx="3737178" cy="3401507"/>
          </a:xfrm>
          <a:prstGeom prst="roundRect">
            <a:avLst/>
          </a:prstGeom>
          <a:solidFill>
            <a:srgbClr val="00B0F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Key </a:t>
            </a:r>
            <a:r>
              <a:rPr lang="en-GB" sz="1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Concepts:</a:t>
            </a:r>
          </a:p>
          <a:p>
            <a:r>
              <a:rPr lang="en-GB" sz="1600" b="1" dirty="0" smtClean="0">
                <a:latin typeface="Comic Sans MS" panose="030F0702030302020204" pitchFamily="66" charset="0"/>
              </a:rPr>
              <a:t>That </a:t>
            </a:r>
            <a:r>
              <a:rPr lang="en-GB" sz="1600" b="1" dirty="0">
                <a:latin typeface="Comic Sans MS" panose="030F0702030302020204" pitchFamily="66" charset="0"/>
              </a:rPr>
              <a:t>we can tell stories through drawing.</a:t>
            </a:r>
            <a:endParaRPr lang="en-GB" sz="1600" dirty="0">
              <a:latin typeface="Comic Sans MS" panose="030F0702030302020204" pitchFamily="66" charset="0"/>
            </a:endParaRPr>
          </a:p>
          <a:p>
            <a:r>
              <a:rPr lang="en-GB" sz="1600" b="1" dirty="0">
                <a:latin typeface="Comic Sans MS" panose="030F0702030302020204" pitchFamily="66" charset="0"/>
              </a:rPr>
              <a:t>That we can use text within our drawings to add meaning.</a:t>
            </a:r>
            <a:endParaRPr lang="en-GB" sz="1600" dirty="0">
              <a:latin typeface="Comic Sans MS" panose="030F0702030302020204" pitchFamily="66" charset="0"/>
            </a:endParaRPr>
          </a:p>
          <a:p>
            <a:r>
              <a:rPr lang="en-GB" sz="1600" b="1" dirty="0">
                <a:latin typeface="Comic Sans MS" panose="030F0702030302020204" pitchFamily="66" charset="0"/>
              </a:rPr>
              <a:t>That we can sequence drawings to help viewers respond to our story.</a:t>
            </a:r>
            <a:endParaRPr lang="en-GB" sz="1600" dirty="0">
              <a:latin typeface="Comic Sans MS" panose="030F0702030302020204" pitchFamily="66" charset="0"/>
            </a:endParaRPr>
          </a:p>
          <a:p>
            <a:r>
              <a:rPr lang="en-GB" sz="1600" b="1" dirty="0">
                <a:latin typeface="Comic Sans MS" panose="030F0702030302020204" pitchFamily="66" charset="0"/>
              </a:rPr>
              <a:t>That we can use line, shape, colour and composition to develop evocative and characterful imagery.</a:t>
            </a:r>
            <a:r>
              <a:rPr lang="en-GB" b="1" dirty="0"/>
              <a:t> </a:t>
            </a:r>
            <a:endParaRPr lang="en-GB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4FF2455-50CB-48D0-AE19-5AEFAD8F815D}"/>
              </a:ext>
            </a:extLst>
          </p:cNvPr>
          <p:cNvSpPr/>
          <p:nvPr/>
        </p:nvSpPr>
        <p:spPr>
          <a:xfrm>
            <a:off x="2707916" y="235123"/>
            <a:ext cx="6941181" cy="1332420"/>
          </a:xfrm>
          <a:prstGeom prst="round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dirty="0" smtClean="0">
                <a:latin typeface="Comic Sans MS" panose="030F0702030302020204" pitchFamily="66" charset="0"/>
              </a:rPr>
              <a:t>Key vocabulary:</a:t>
            </a:r>
          </a:p>
          <a:p>
            <a:r>
              <a:rPr lang="en-GB" sz="1400" dirty="0">
                <a:latin typeface="Comic Sans MS" panose="030F0702030302020204" pitchFamily="66" charset="0"/>
              </a:rPr>
              <a:t>Illustration, Inspiration, Interpretation, Original Source, Respond, </a:t>
            </a:r>
            <a:r>
              <a:rPr lang="en-GB" sz="1400" dirty="0" smtClean="0">
                <a:latin typeface="Comic Sans MS" panose="030F0702030302020204" pitchFamily="66" charset="0"/>
              </a:rPr>
              <a:t>Response, </a:t>
            </a:r>
            <a:endParaRPr lang="en-GB" sz="1400" dirty="0">
              <a:latin typeface="Comic Sans MS" panose="030F0702030302020204" pitchFamily="66" charset="0"/>
            </a:endParaRPr>
          </a:p>
          <a:p>
            <a:r>
              <a:rPr lang="en-GB" sz="1400" dirty="0">
                <a:latin typeface="Comic Sans MS" panose="030F0702030302020204" pitchFamily="66" charset="0"/>
              </a:rPr>
              <a:t>Graphic Novel, Illustrator</a:t>
            </a:r>
            <a:r>
              <a:rPr lang="en-GB" sz="1400" dirty="0" smtClean="0">
                <a:latin typeface="Comic Sans MS" panose="030F0702030302020204" pitchFamily="66" charset="0"/>
              </a:rPr>
              <a:t>, Poetry</a:t>
            </a:r>
            <a:r>
              <a:rPr lang="en-GB" sz="1400" dirty="0">
                <a:latin typeface="Comic Sans MS" panose="030F0702030302020204" pitchFamily="66" charset="0"/>
              </a:rPr>
              <a:t>, Prose, Stage, </a:t>
            </a:r>
            <a:r>
              <a:rPr lang="en-GB" sz="1400" dirty="0" smtClean="0">
                <a:latin typeface="Comic Sans MS" panose="030F0702030302020204" pitchFamily="66" charset="0"/>
              </a:rPr>
              <a:t>Arrange, Line</a:t>
            </a:r>
            <a:r>
              <a:rPr lang="en-GB" sz="1400" dirty="0">
                <a:latin typeface="Comic Sans MS" panose="030F0702030302020204" pitchFamily="66" charset="0"/>
              </a:rPr>
              <a:t>, Quality of line, Line Weight, Mark Making, Medium, Graphite, Ink, Pen, Quill, Brush</a:t>
            </a:r>
            <a:r>
              <a:rPr lang="en-GB" sz="1400" dirty="0" smtClean="0">
                <a:latin typeface="Comic Sans MS" panose="030F0702030302020204" pitchFamily="66" charset="0"/>
              </a:rPr>
              <a:t>, Watercolour</a:t>
            </a:r>
            <a:r>
              <a:rPr lang="en-GB" sz="1400" dirty="0">
                <a:latin typeface="Comic Sans MS" panose="030F0702030302020204" pitchFamily="66" charset="0"/>
              </a:rPr>
              <a:t>, Water-soluble</a:t>
            </a:r>
            <a:r>
              <a:rPr lang="en-GB" sz="1400" dirty="0" smtClean="0">
                <a:latin typeface="Comic Sans MS" panose="030F0702030302020204" pitchFamily="66" charset="0"/>
              </a:rPr>
              <a:t>, Composition</a:t>
            </a:r>
            <a:r>
              <a:rPr lang="en-GB" sz="1400" dirty="0">
                <a:latin typeface="Comic Sans MS" panose="030F0702030302020204" pitchFamily="66" charset="0"/>
              </a:rPr>
              <a:t>, Sequencing, Visual Literacy, 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 descr="acorn logo white.gif">
            <a:extLst>
              <a:ext uri="{FF2B5EF4-FFF2-40B4-BE49-F238E27FC236}">
                <a16:creationId xmlns:a16="http://schemas.microsoft.com/office/drawing/2014/main" id="{8C8A845D-9118-421E-9F7F-A674B334D78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432" y="337246"/>
            <a:ext cx="1855884" cy="70999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803C1702-CFF2-44CA-8A64-FF69C21B606F}"/>
              </a:ext>
            </a:extLst>
          </p:cNvPr>
          <p:cNvSpPr/>
          <p:nvPr/>
        </p:nvSpPr>
        <p:spPr>
          <a:xfrm>
            <a:off x="210045" y="5270748"/>
            <a:ext cx="3737178" cy="1356957"/>
          </a:xfrm>
          <a:prstGeom prst="round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Themes:</a:t>
            </a:r>
            <a:br>
              <a:rPr lang="en-GB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</a:br>
            <a:r>
              <a:rPr lang="en-GB" sz="1600" dirty="0" smtClean="0">
                <a:latin typeface="Comic Sans MS" panose="030F0702030302020204" pitchFamily="66" charset="0"/>
              </a:rPr>
              <a:t>Children </a:t>
            </a:r>
            <a:r>
              <a:rPr lang="en-GB" sz="1600" dirty="0">
                <a:latin typeface="Comic Sans MS" panose="030F0702030302020204" pitchFamily="66" charset="0"/>
              </a:rPr>
              <a:t>explore how we can create sequenced imagery to share and tell stories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820104FD-3AB1-4614-AAC5-EC354077E168}"/>
              </a:ext>
            </a:extLst>
          </p:cNvPr>
          <p:cNvSpPr/>
          <p:nvPr/>
        </p:nvSpPr>
        <p:spPr>
          <a:xfrm>
            <a:off x="4154249" y="1718392"/>
            <a:ext cx="4048514" cy="1007391"/>
          </a:xfrm>
          <a:prstGeom prst="round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Medium:</a:t>
            </a:r>
            <a:r>
              <a:rPr lang="en-GB" sz="1600" dirty="0">
                <a:latin typeface="Comic Sans MS" panose="030F0702030302020204" pitchFamily="66" charset="0"/>
              </a:rPr>
              <a:t/>
            </a:r>
            <a:br>
              <a:rPr lang="en-GB" sz="1600" dirty="0">
                <a:latin typeface="Comic Sans MS" panose="030F0702030302020204" pitchFamily="66" charset="0"/>
              </a:rPr>
            </a:br>
            <a:r>
              <a:rPr lang="en-GB" b="1" dirty="0" smtClean="0"/>
              <a:t>Drawing </a:t>
            </a:r>
            <a:r>
              <a:rPr lang="en-GB" b="1" dirty="0"/>
              <a:t>Materials, Paper</a:t>
            </a:r>
            <a:endParaRPr lang="en-GB" dirty="0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1F6331F1-4408-47AB-948C-94D960A13520}"/>
              </a:ext>
            </a:extLst>
          </p:cNvPr>
          <p:cNvSpPr/>
          <p:nvPr/>
        </p:nvSpPr>
        <p:spPr>
          <a:xfrm>
            <a:off x="4154249" y="2876632"/>
            <a:ext cx="3927305" cy="3751073"/>
          </a:xfrm>
          <a:prstGeom prst="roundRect">
            <a:avLst/>
          </a:prstGeom>
          <a:solidFill>
            <a:srgbClr val="00B0F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Artists: </a:t>
            </a:r>
          </a:p>
          <a:p>
            <a:r>
              <a:rPr lang="en-GB" b="1" dirty="0"/>
              <a:t>Laura Carlin, Shaun Tan</a:t>
            </a:r>
            <a:endParaRPr lang="en-GB" dirty="0"/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6F4435E2-F823-47B0-BC88-DD4B311522C3}"/>
              </a:ext>
            </a:extLst>
          </p:cNvPr>
          <p:cNvSpPr/>
          <p:nvPr/>
        </p:nvSpPr>
        <p:spPr>
          <a:xfrm>
            <a:off x="9834142" y="1297109"/>
            <a:ext cx="2072640" cy="204195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Knowledge Organiser</a:t>
            </a:r>
          </a:p>
        </p:txBody>
      </p:sp>
      <p:pic>
        <p:nvPicPr>
          <p:cNvPr id="27" name="Picture 26" descr="Diagram&#10;&#10;Description automatically generated">
            <a:extLst>
              <a:ext uri="{FF2B5EF4-FFF2-40B4-BE49-F238E27FC236}">
                <a16:creationId xmlns:a16="http://schemas.microsoft.com/office/drawing/2014/main" id="{5E678A9C-0885-437F-9C52-BC12D53BA767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3208" y="235123"/>
            <a:ext cx="1748529" cy="81211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09BA93B4-1E00-4150-9504-92159F031B89}"/>
              </a:ext>
            </a:extLst>
          </p:cNvPr>
          <p:cNvSpPr/>
          <p:nvPr/>
        </p:nvSpPr>
        <p:spPr>
          <a:xfrm>
            <a:off x="0" y="1119748"/>
            <a:ext cx="2636243" cy="49244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en-US" sz="1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oper Black" panose="0208090404030B020404" pitchFamily="18" charset="0"/>
              </a:rPr>
              <a:t>KS2 </a:t>
            </a:r>
            <a:r>
              <a:rPr lang="en-US" sz="1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oper Black" panose="0208090404030B020404" pitchFamily="18" charset="0"/>
              </a:rPr>
              <a:t>Art</a:t>
            </a:r>
          </a:p>
          <a:p>
            <a:pPr algn="r"/>
            <a:r>
              <a:rPr lang="en-US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oper Black" panose="0208090404030B020404" pitchFamily="18" charset="0"/>
              </a:rPr>
              <a:t>Storytelling through Drawing </a:t>
            </a:r>
            <a:endParaRPr lang="en-US" sz="1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ooper Black" panose="0208090404030B020404" pitchFamily="18" charset="0"/>
            </a:endParaRPr>
          </a:p>
        </p:txBody>
      </p:sp>
      <p:sp>
        <p:nvSpPr>
          <p:cNvPr id="20" name="Rectangle: Rounded Corners 22">
            <a:extLst>
              <a:ext uri="{FF2B5EF4-FFF2-40B4-BE49-F238E27FC236}">
                <a16:creationId xmlns:a16="http://schemas.microsoft.com/office/drawing/2014/main" id="{BFACD75F-DA66-4475-B6C9-2AACFFDDD1B8}"/>
              </a:ext>
            </a:extLst>
          </p:cNvPr>
          <p:cNvSpPr/>
          <p:nvPr/>
        </p:nvSpPr>
        <p:spPr>
          <a:xfrm>
            <a:off x="8322078" y="1677698"/>
            <a:ext cx="3737178" cy="4911634"/>
          </a:xfrm>
          <a:prstGeom prst="roundRect">
            <a:avLst/>
          </a:prstGeom>
          <a:solidFill>
            <a:srgbClr val="00B0F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Curriculum Links</a:t>
            </a:r>
          </a:p>
          <a:p>
            <a:r>
              <a:rPr lang="en-GB" sz="1400" dirty="0">
                <a:latin typeface="Comic Sans MS" panose="030F0702030302020204" pitchFamily="66" charset="0"/>
              </a:rPr>
              <a:t>English: Use The Jabberwocky by Lewis Carol as inspiration for this pathway, or choose another story or graphic novel of your choice</a:t>
            </a:r>
            <a:r>
              <a:rPr lang="en-GB" sz="1400" dirty="0" smtClean="0">
                <a:latin typeface="Comic Sans MS" panose="030F0702030302020204" pitchFamily="66" charset="0"/>
              </a:rPr>
              <a:t>.</a:t>
            </a:r>
          </a:p>
          <a:p>
            <a:endParaRPr lang="en-GB" sz="1400" dirty="0">
              <a:latin typeface="Comic Sans MS" panose="030F0702030302020204" pitchFamily="66" charset="0"/>
            </a:endParaRPr>
          </a:p>
          <a:p>
            <a:r>
              <a:rPr lang="en-GB" sz="1400" dirty="0">
                <a:latin typeface="Comic Sans MS" panose="030F0702030302020204" pitchFamily="66" charset="0"/>
              </a:rPr>
              <a:t>History: Create your own sequenced story inspired by an event in history </a:t>
            </a:r>
            <a:r>
              <a:rPr lang="en-GB" sz="1400" dirty="0" err="1">
                <a:latin typeface="Comic Sans MS" panose="030F0702030302020204" pitchFamily="66" charset="0"/>
              </a:rPr>
              <a:t>ie</a:t>
            </a:r>
            <a:r>
              <a:rPr lang="en-GB" sz="1400" dirty="0">
                <a:latin typeface="Comic Sans MS" panose="030F0702030302020204" pitchFamily="66" charset="0"/>
              </a:rPr>
              <a:t> from The Anglo Saxon, The Viking, Ancient Greeks, Ancient Egyptian or The Roman eras</a:t>
            </a:r>
            <a:r>
              <a:rPr lang="en-GB" sz="1400" dirty="0" smtClean="0">
                <a:latin typeface="Comic Sans MS" panose="030F0702030302020204" pitchFamily="66" charset="0"/>
              </a:rPr>
              <a:t>.</a:t>
            </a:r>
          </a:p>
          <a:p>
            <a:endParaRPr lang="en-GB" sz="1400" dirty="0">
              <a:latin typeface="Comic Sans MS" panose="030F0702030302020204" pitchFamily="66" charset="0"/>
            </a:endParaRPr>
          </a:p>
          <a:p>
            <a:r>
              <a:rPr lang="en-GB" sz="1400" dirty="0">
                <a:latin typeface="Comic Sans MS" panose="030F0702030302020204" pitchFamily="66" charset="0"/>
              </a:rPr>
              <a:t>Science: Use language to support concepts around light and shadow, and how this can be explored on paper through drawing</a:t>
            </a:r>
            <a:r>
              <a:rPr lang="en-GB" sz="1400" dirty="0" smtClean="0">
                <a:latin typeface="Comic Sans MS" panose="030F0702030302020204" pitchFamily="66" charset="0"/>
              </a:rPr>
              <a:t>.</a:t>
            </a:r>
          </a:p>
          <a:p>
            <a:endParaRPr lang="en-GB" sz="1400" dirty="0">
              <a:latin typeface="Comic Sans MS" panose="030F0702030302020204" pitchFamily="66" charset="0"/>
            </a:endParaRPr>
          </a:p>
          <a:p>
            <a:r>
              <a:rPr lang="en-GB" sz="1400" dirty="0">
                <a:latin typeface="Comic Sans MS" panose="030F0702030302020204" pitchFamily="66" charset="0"/>
              </a:rPr>
              <a:t>PSHE: Supports Collaboration, Peer Discussion.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pic>
        <p:nvPicPr>
          <p:cNvPr id="1034" name="Picture 10" descr="Finished page 1. Based on the poem &quot;A Day in Autumn&quot; by RS Thomas (c) Elodie Thomas. Art by Irina Richards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5727" y="3819029"/>
            <a:ext cx="3287485" cy="2390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59212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3E7427F086EDB4380E444178B5C126B" ma:contentTypeVersion="18" ma:contentTypeDescription="Create a new document." ma:contentTypeScope="" ma:versionID="8f4bd20258f817e0cce56f24ed3c2822">
  <xsd:schema xmlns:xsd="http://www.w3.org/2001/XMLSchema" xmlns:xs="http://www.w3.org/2001/XMLSchema" xmlns:p="http://schemas.microsoft.com/office/2006/metadata/properties" xmlns:ns2="7a4f7885-7dec-4956-8e33-f59d6bd32f49" xmlns:ns3="ef0db93c-26b1-4785-aa1d-9340deae468a" targetNamespace="http://schemas.microsoft.com/office/2006/metadata/properties" ma:root="true" ma:fieldsID="919bf7ffeb36f78c514823655cd27e94" ns2:_="" ns3:_="">
    <xsd:import namespace="7a4f7885-7dec-4956-8e33-f59d6bd32f49"/>
    <xsd:import namespace="ef0db93c-26b1-4785-aa1d-9340deae468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lcf76f155ced4ddcb4097134ff3c332f" minOccurs="0"/>
                <xsd:element ref="ns2:MediaLengthInSeconds" minOccurs="0"/>
                <xsd:element ref="ns2:MediaServiceDateTaken" minOccurs="0"/>
                <xsd:element ref="ns2:MediaServiceObjectDetectorVersion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4f7885-7dec-4956-8e33-f59d6bd32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77e2227a-d6d6-40cb-8ad7-dfc038abf8d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0db93c-26b1-4785-aa1d-9340deae468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b5bc1132-1d8c-4e03-a216-7db1b0d0244b}" ma:internalName="TaxCatchAll" ma:showField="CatchAllData" ma:web="ef0db93c-26b1-4785-aa1d-9340deae468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f0db93c-26b1-4785-aa1d-9340deae468a" xsi:nil="true"/>
    <lcf76f155ced4ddcb4097134ff3c332f xmlns="7a4f7885-7dec-4956-8e33-f59d6bd32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F5E7CC4-A7AE-4477-B700-4A35E1D301D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96F72E6-CA1B-448C-B2AB-41806E44E17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a4f7885-7dec-4956-8e33-f59d6bd32f49"/>
    <ds:schemaRef ds:uri="ef0db93c-26b1-4785-aa1d-9340deae468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3A38C56-D613-4EDA-94CE-C286E8C85149}">
  <ds:schemaRefs>
    <ds:schemaRef ds:uri="http://schemas.microsoft.com/office/2006/documentManagement/types"/>
    <ds:schemaRef ds:uri="http://purl.org/dc/terms/"/>
    <ds:schemaRef ds:uri="http://purl.org/dc/dcmitype/"/>
    <ds:schemaRef ds:uri="7a4f7885-7dec-4956-8e33-f59d6bd32f49"/>
    <ds:schemaRef ds:uri="http://purl.org/dc/elements/1.1/"/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ef0db93c-26b1-4785-aa1d-9340deae468a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841</TotalTime>
  <Words>221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Cooper Black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Teresa Bosley</dc:creator>
  <cp:lastModifiedBy>Mark Haslam</cp:lastModifiedBy>
  <cp:revision>28</cp:revision>
  <dcterms:created xsi:type="dcterms:W3CDTF">2023-02-05T14:50:22Z</dcterms:created>
  <dcterms:modified xsi:type="dcterms:W3CDTF">2023-07-14T11:57:43Z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0x01010093E7427F086EDB4380E444178B5C126B</vt:lpwstr>
  </property>
  <property fmtid="{D5CDD505-2E9C-101B-9397-08002B2CF9AE}" pid="3" name="MediaServiceImageTags">
    <vt:lpwstr/>
  </property>
</Properties>
</file>