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65" r:id="rId7"/>
    <p:sldId id="262" r:id="rId8"/>
    <p:sldId id="269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859"/>
    <a:srgbClr val="06A0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31"/>
    <p:restoredTop sz="94693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1E36406-A5F2-4197-A70B-5C21712E8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7" t="30416"/>
          <a:stretch/>
        </p:blipFill>
        <p:spPr>
          <a:xfrm rot="16200000">
            <a:off x="1142998" y="-1143003"/>
            <a:ext cx="6858004" cy="914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577B0-71B2-DE4C-8A9D-1C926B9C485D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2288" r="5556" b="13815"/>
          <a:stretch/>
        </p:blipFill>
        <p:spPr bwMode="auto">
          <a:xfrm>
            <a:off x="2741556" y="5587237"/>
            <a:ext cx="1974460" cy="8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2D5E3-6A28-AA4B-A273-DBD663CA50F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8" y="5801988"/>
            <a:ext cx="2071680" cy="592293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3730C86-8547-1D4C-9FAA-5EFD747AE86B}"/>
              </a:ext>
            </a:extLst>
          </p:cNvPr>
          <p:cNvSpPr txBox="1"/>
          <p:nvPr userDrawn="1"/>
        </p:nvSpPr>
        <p:spPr>
          <a:xfrm>
            <a:off x="209843" y="6445308"/>
            <a:ext cx="5082237" cy="7007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service is funded by Derbyshire County Council and provided by Derbyshire Community Health Services NHS Foundation Trust. 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750" dirty="0">
                <a:effectLst/>
                <a:latin typeface="Century Schoolbook" panose="020406040505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entury Schoolbook" panose="020406040505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71F0E4-22BD-064B-BF21-6EB082E86EA3}"/>
              </a:ext>
            </a:extLst>
          </p:cNvPr>
          <p:cNvCxnSpPr>
            <a:cxnSpLocks/>
          </p:cNvCxnSpPr>
          <p:nvPr userDrawn="1"/>
        </p:nvCxnSpPr>
        <p:spPr>
          <a:xfrm>
            <a:off x="2699792" y="5712673"/>
            <a:ext cx="0" cy="7406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E76D719-F78F-9544-9B5F-84670F1C7925}"/>
              </a:ext>
            </a:extLst>
          </p:cNvPr>
          <p:cNvSpPr/>
          <p:nvPr userDrawn="1"/>
        </p:nvSpPr>
        <p:spPr>
          <a:xfrm rot="5229157">
            <a:off x="5673823" y="-1008242"/>
            <a:ext cx="3403071" cy="288407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9F8329-6AB4-6D4B-9A85-2682110887C2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1965955" cy="14204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E4E8FF7-5908-8649-8630-ADC7B3A2B063}"/>
              </a:ext>
            </a:extLst>
          </p:cNvPr>
          <p:cNvSpPr/>
          <p:nvPr userDrawn="1"/>
        </p:nvSpPr>
        <p:spPr>
          <a:xfrm>
            <a:off x="-499547" y="-515152"/>
            <a:ext cx="6347745" cy="6172402"/>
          </a:xfrm>
          <a:prstGeom prst="ellipse">
            <a:avLst/>
          </a:prstGeom>
          <a:solidFill>
            <a:schemeClr val="bg1"/>
          </a:solidFill>
          <a:ln w="28575">
            <a:solidFill>
              <a:srgbClr val="64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Sw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866AF9E-A612-BE63-5433-678CF72ADE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99420"/>
            <a:ext cx="2843808" cy="23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AF072-9DB4-8A4A-816D-4DBB95FCB2B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965955" cy="14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E11C1-4BE5-CE47-A23B-C71FCA2ACC6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965955" cy="14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A1907-6AB5-1444-BAED-A35B908E99A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965955" cy="14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60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10" Type="http://schemas.openxmlformats.org/officeDocument/2006/relationships/hyperlink" Target="http://www.derbyshireteenhealth.nhs.uk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0D1B3-59E1-3947-B442-6E3EF498732F}"/>
              </a:ext>
            </a:extLst>
          </p:cNvPr>
          <p:cNvSpPr txBox="1"/>
          <p:nvPr/>
        </p:nvSpPr>
        <p:spPr>
          <a:xfrm>
            <a:off x="251520" y="1124744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 the summer holidays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04EC62B-E9BB-885F-0384-504570AEC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7" name="Graphic 6" descr="Dim (Smaller Sun) with solid fill">
            <a:extLst>
              <a:ext uri="{FF2B5EF4-FFF2-40B4-BE49-F238E27FC236}">
                <a16:creationId xmlns:a16="http://schemas.microsoft.com/office/drawing/2014/main" id="{D0FE5608-881D-171B-C752-E5E03D65A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5656" y="2204864"/>
            <a:ext cx="2185392" cy="2185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8771A9-C0ED-46BC-7984-DD46640EFB2E}"/>
              </a:ext>
            </a:extLst>
          </p:cNvPr>
          <p:cNvSpPr txBox="1"/>
          <p:nvPr/>
        </p:nvSpPr>
        <p:spPr>
          <a:xfrm>
            <a:off x="96376" y="4286707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From your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5-19 Public Health Nursing Team</a:t>
            </a:r>
          </a:p>
        </p:txBody>
      </p:sp>
    </p:spTree>
    <p:extLst>
      <p:ext uri="{BB962C8B-B14F-4D97-AF65-F5344CB8AC3E}">
        <p14:creationId xmlns:p14="http://schemas.microsoft.com/office/powerpoint/2010/main" val="194310126"/>
      </p:ext>
    </p:extLst>
  </p:cSld>
  <p:clrMapOvr>
    <a:masterClrMapping/>
  </p:clrMapOvr>
  <p:transition spd="slow" advTm="45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1B6B1-6780-CB14-5766-96DE6E383ED5}"/>
              </a:ext>
            </a:extLst>
          </p:cNvPr>
          <p:cNvSpPr txBox="1"/>
          <p:nvPr/>
        </p:nvSpPr>
        <p:spPr>
          <a:xfrm>
            <a:off x="600763" y="257012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 public health nurses are available, if you need support in the school holidays ?</a:t>
            </a:r>
          </a:p>
        </p:txBody>
      </p:sp>
      <p:pic>
        <p:nvPicPr>
          <p:cNvPr id="5" name="Picture 4" descr="Sunny Handy">
            <a:extLst>
              <a:ext uri="{FF2B5EF4-FFF2-40B4-BE49-F238E27FC236}">
                <a16:creationId xmlns:a16="http://schemas.microsoft.com/office/drawing/2014/main" id="{4BC15297-2E36-F384-113F-86E3C4CBE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9120"/>
            <a:ext cx="2193032" cy="2193032"/>
          </a:xfrm>
          <a:prstGeom prst="rect">
            <a:avLst/>
          </a:prstGeom>
        </p:spPr>
      </p:pic>
      <p:pic>
        <p:nvPicPr>
          <p:cNvPr id="6" name="Picture 5" descr="Beach chairs on the sand">
            <a:extLst>
              <a:ext uri="{FF2B5EF4-FFF2-40B4-BE49-F238E27FC236}">
                <a16:creationId xmlns:a16="http://schemas.microsoft.com/office/drawing/2014/main" id="{474C19E5-7427-ED94-6AAA-C847C99ED7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7" y="476672"/>
            <a:ext cx="1866614" cy="124207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2BFFF40-4E3D-5D66-BC5C-7D34E17E4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72798799"/>
      </p:ext>
    </p:extLst>
  </p:cSld>
  <p:clrMapOvr>
    <a:masterClrMapping/>
  </p:clrMapOvr>
  <p:transition spd="slow" advTm="58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685DE-4EF1-7142-B8F2-D419462B8171}"/>
              </a:ext>
            </a:extLst>
          </p:cNvPr>
          <p:cNvSpPr txBox="1"/>
          <p:nvPr/>
        </p:nvSpPr>
        <p:spPr>
          <a:xfrm>
            <a:off x="2519772" y="319886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do we do?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803665-43C0-1D85-D76A-8B69111B1E2A}"/>
              </a:ext>
            </a:extLst>
          </p:cNvPr>
          <p:cNvGrpSpPr/>
          <p:nvPr/>
        </p:nvGrpSpPr>
        <p:grpSpPr>
          <a:xfrm>
            <a:off x="2845344" y="4278133"/>
            <a:ext cx="2703296" cy="810974"/>
            <a:chOff x="2286133" y="1610242"/>
            <a:chExt cx="1781811" cy="830998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386512EC-1B8C-2BC6-ACEC-9E6414A03EE4}"/>
                </a:ext>
              </a:extLst>
            </p:cNvPr>
            <p:cNvSpPr/>
            <p:nvPr/>
          </p:nvSpPr>
          <p:spPr>
            <a:xfrm>
              <a:off x="2286133" y="1610242"/>
              <a:ext cx="1781811" cy="830998"/>
            </a:xfrm>
            <a:prstGeom prst="wedgeRectCallout">
              <a:avLst>
                <a:gd name="adj1" fmla="val -6155"/>
                <a:gd name="adj2" fmla="val -84807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C279EC-0CE9-44A1-9CF3-BC165D896272}"/>
                </a:ext>
              </a:extLst>
            </p:cNvPr>
            <p:cNvSpPr txBox="1"/>
            <p:nvPr/>
          </p:nvSpPr>
          <p:spPr>
            <a:xfrm>
              <a:off x="2358141" y="1610242"/>
              <a:ext cx="1677469" cy="812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health &amp; anxiety</a:t>
              </a:r>
              <a:endParaRPr lang="en-GB" sz="2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DC11DF-55AD-CE95-FA7C-896FCDB55194}"/>
              </a:ext>
            </a:extLst>
          </p:cNvPr>
          <p:cNvSpPr txBox="1"/>
          <p:nvPr/>
        </p:nvSpPr>
        <p:spPr>
          <a:xfrm>
            <a:off x="652771" y="2581671"/>
            <a:ext cx="114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6A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04E3CD-35FA-37A3-6A36-94E26F879095}"/>
              </a:ext>
            </a:extLst>
          </p:cNvPr>
          <p:cNvGrpSpPr/>
          <p:nvPr/>
        </p:nvGrpSpPr>
        <p:grpSpPr>
          <a:xfrm>
            <a:off x="4788024" y="1445549"/>
            <a:ext cx="1594176" cy="947044"/>
            <a:chOff x="4609251" y="609748"/>
            <a:chExt cx="1594176" cy="947044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A195C749-5E65-2235-C3BB-B255B463D05A}"/>
                </a:ext>
              </a:extLst>
            </p:cNvPr>
            <p:cNvSpPr/>
            <p:nvPr/>
          </p:nvSpPr>
          <p:spPr>
            <a:xfrm>
              <a:off x="4609251" y="609748"/>
              <a:ext cx="1594176" cy="947044"/>
            </a:xfrm>
            <a:prstGeom prst="wedgeRectCallout">
              <a:avLst>
                <a:gd name="adj1" fmla="val 7711"/>
                <a:gd name="adj2" fmla="val 92321"/>
              </a:avLst>
            </a:prstGeom>
            <a:noFill/>
            <a:ln w="76200">
              <a:solidFill>
                <a:srgbClr val="64A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F76193-7274-4CD9-CB84-96D036B97973}"/>
                </a:ext>
              </a:extLst>
            </p:cNvPr>
            <p:cNvSpPr txBox="1"/>
            <p:nvPr/>
          </p:nvSpPr>
          <p:spPr>
            <a:xfrm>
              <a:off x="4676042" y="667771"/>
              <a:ext cx="1460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Drugs &amp; alcohol</a:t>
              </a:r>
              <a:endParaRPr lang="en-GB" sz="2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ABC2FC-155C-B72E-F07B-3D54AD2AF3C4}"/>
              </a:ext>
            </a:extLst>
          </p:cNvPr>
          <p:cNvGrpSpPr/>
          <p:nvPr/>
        </p:nvGrpSpPr>
        <p:grpSpPr>
          <a:xfrm>
            <a:off x="3151588" y="1589282"/>
            <a:ext cx="1152128" cy="936104"/>
            <a:chOff x="3151588" y="1589282"/>
            <a:chExt cx="1152128" cy="936104"/>
          </a:xfrm>
        </p:grpSpPr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4108EF81-6829-2C7C-2CD8-B57F4CAD219A}"/>
                </a:ext>
              </a:extLst>
            </p:cNvPr>
            <p:cNvSpPr/>
            <p:nvPr/>
          </p:nvSpPr>
          <p:spPr>
            <a:xfrm>
              <a:off x="3151588" y="1589282"/>
              <a:ext cx="1152128" cy="936104"/>
            </a:xfrm>
            <a:prstGeom prst="wedgeRectCallout">
              <a:avLst>
                <a:gd name="adj1" fmla="val 19261"/>
                <a:gd name="adj2" fmla="val 102185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C943E-F6CF-13C3-0282-1048877C22D7}"/>
                </a:ext>
              </a:extLst>
            </p:cNvPr>
            <p:cNvSpPr txBox="1"/>
            <p:nvPr/>
          </p:nvSpPr>
          <p:spPr>
            <a:xfrm>
              <a:off x="3197668" y="1641835"/>
              <a:ext cx="1066789" cy="830997"/>
            </a:xfrm>
            <a:prstGeom prst="rect">
              <a:avLst/>
            </a:prstGeom>
            <a:noFill/>
            <a:ln>
              <a:solidFill>
                <a:srgbClr val="EBECD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 image</a:t>
              </a:r>
              <a:endParaRPr lang="en-GB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EC3E78-F0A4-D1E6-7B69-5D66AA1C0137}"/>
              </a:ext>
            </a:extLst>
          </p:cNvPr>
          <p:cNvGrpSpPr/>
          <p:nvPr/>
        </p:nvGrpSpPr>
        <p:grpSpPr>
          <a:xfrm>
            <a:off x="5698209" y="5186547"/>
            <a:ext cx="2265353" cy="936104"/>
            <a:chOff x="3098735" y="5440589"/>
            <a:chExt cx="2265353" cy="936104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2C388967-3A83-9F18-8952-A76EC47639A3}"/>
                </a:ext>
              </a:extLst>
            </p:cNvPr>
            <p:cNvSpPr/>
            <p:nvPr/>
          </p:nvSpPr>
          <p:spPr>
            <a:xfrm>
              <a:off x="3098735" y="5440589"/>
              <a:ext cx="2265353" cy="936104"/>
            </a:xfrm>
            <a:prstGeom prst="wedgeRectCallout">
              <a:avLst>
                <a:gd name="adj1" fmla="val -44059"/>
                <a:gd name="adj2" fmla="val -147896"/>
              </a:avLst>
            </a:prstGeom>
            <a:noFill/>
            <a:ln w="76200">
              <a:solidFill>
                <a:srgbClr val="00A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C50FBF-A76F-A069-38EB-915216DE3DFD}"/>
                </a:ext>
              </a:extLst>
            </p:cNvPr>
            <p:cNvSpPr txBox="1"/>
            <p:nvPr/>
          </p:nvSpPr>
          <p:spPr>
            <a:xfrm>
              <a:off x="3104821" y="5448256"/>
              <a:ext cx="2187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Relationships &amp; friendships</a:t>
              </a:r>
              <a:endParaRPr lang="en-GB" sz="2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FF81F4-9574-0079-5CAD-14BFD64F73E8}"/>
              </a:ext>
            </a:extLst>
          </p:cNvPr>
          <p:cNvGrpSpPr/>
          <p:nvPr/>
        </p:nvGrpSpPr>
        <p:grpSpPr>
          <a:xfrm>
            <a:off x="7281725" y="3921248"/>
            <a:ext cx="1512500" cy="936104"/>
            <a:chOff x="7098474" y="5723533"/>
            <a:chExt cx="1512500" cy="936104"/>
          </a:xfrm>
        </p:grpSpPr>
        <p:sp>
          <p:nvSpPr>
            <p:cNvPr id="18" name="Speech Bubble: Rectangle 17">
              <a:extLst>
                <a:ext uri="{FF2B5EF4-FFF2-40B4-BE49-F238E27FC236}">
                  <a16:creationId xmlns:a16="http://schemas.microsoft.com/office/drawing/2014/main" id="{DF0A70AE-343F-8E62-2F4B-8C814A415AAD}"/>
                </a:ext>
              </a:extLst>
            </p:cNvPr>
            <p:cNvSpPr/>
            <p:nvPr/>
          </p:nvSpPr>
          <p:spPr>
            <a:xfrm>
              <a:off x="7098474" y="5723533"/>
              <a:ext cx="1512500" cy="936104"/>
            </a:xfrm>
            <a:prstGeom prst="wedgeRectCallout">
              <a:avLst>
                <a:gd name="adj1" fmla="val -67018"/>
                <a:gd name="adj2" fmla="val -82956"/>
              </a:avLst>
            </a:prstGeom>
            <a:noFill/>
            <a:ln w="76200">
              <a:solidFill>
                <a:srgbClr val="64A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132C5C-E628-457E-F58B-82ED6AF9D36D}"/>
                </a:ext>
              </a:extLst>
            </p:cNvPr>
            <p:cNvSpPr txBox="1"/>
            <p:nvPr/>
          </p:nvSpPr>
          <p:spPr>
            <a:xfrm>
              <a:off x="7221444" y="5776086"/>
              <a:ext cx="1389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 health</a:t>
              </a:r>
              <a:endParaRPr lang="en-GB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09657B-EB0C-97AD-6138-0DA543C2C731}"/>
              </a:ext>
            </a:extLst>
          </p:cNvPr>
          <p:cNvGrpSpPr/>
          <p:nvPr/>
        </p:nvGrpSpPr>
        <p:grpSpPr>
          <a:xfrm>
            <a:off x="755576" y="3576166"/>
            <a:ext cx="1420760" cy="476998"/>
            <a:chOff x="518755" y="3832483"/>
            <a:chExt cx="1420760" cy="476998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E4DF5F69-ED57-B682-847D-26CED94AB5AE}"/>
                </a:ext>
              </a:extLst>
            </p:cNvPr>
            <p:cNvSpPr/>
            <p:nvPr/>
          </p:nvSpPr>
          <p:spPr>
            <a:xfrm>
              <a:off x="518755" y="3832483"/>
              <a:ext cx="1393040" cy="476998"/>
            </a:xfrm>
            <a:prstGeom prst="wedgeRectCallout">
              <a:avLst>
                <a:gd name="adj1" fmla="val 68554"/>
                <a:gd name="adj2" fmla="val -35867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724706-8906-6C11-3E63-0FC56E0136D3}"/>
                </a:ext>
              </a:extLst>
            </p:cNvPr>
            <p:cNvSpPr txBox="1"/>
            <p:nvPr/>
          </p:nvSpPr>
          <p:spPr>
            <a:xfrm>
              <a:off x="581749" y="3832484"/>
              <a:ext cx="1357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Puberty</a:t>
              </a:r>
              <a:endParaRPr lang="en-GB" sz="24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9A160D-F83B-DB0D-C31C-0100448D1348}"/>
              </a:ext>
            </a:extLst>
          </p:cNvPr>
          <p:cNvGrpSpPr/>
          <p:nvPr/>
        </p:nvGrpSpPr>
        <p:grpSpPr>
          <a:xfrm>
            <a:off x="6791055" y="2462140"/>
            <a:ext cx="1580098" cy="900901"/>
            <a:chOff x="6791055" y="2462140"/>
            <a:chExt cx="1580098" cy="900901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6786344C-E857-955D-A2E2-D527993B49BF}"/>
                </a:ext>
              </a:extLst>
            </p:cNvPr>
            <p:cNvSpPr/>
            <p:nvPr/>
          </p:nvSpPr>
          <p:spPr>
            <a:xfrm>
              <a:off x="6791055" y="2462140"/>
              <a:ext cx="1580098" cy="900901"/>
            </a:xfrm>
            <a:prstGeom prst="wedgeRectCallout">
              <a:avLst>
                <a:gd name="adj1" fmla="val -71203"/>
                <a:gd name="adj2" fmla="val -7057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31161E-B290-6359-A90A-57ABE3AED597}"/>
                </a:ext>
              </a:extLst>
            </p:cNvPr>
            <p:cNvSpPr txBox="1"/>
            <p:nvPr/>
          </p:nvSpPr>
          <p:spPr>
            <a:xfrm>
              <a:off x="6830886" y="2497091"/>
              <a:ext cx="1500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Smoking &amp; vaping</a:t>
              </a:r>
              <a:endParaRPr lang="en-GB" sz="2400" dirty="0"/>
            </a:p>
          </p:txBody>
        </p:sp>
      </p:grp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706C0C33-F14E-B950-F8D0-50969FF7ED92}"/>
              </a:ext>
            </a:extLst>
          </p:cNvPr>
          <p:cNvSpPr/>
          <p:nvPr/>
        </p:nvSpPr>
        <p:spPr>
          <a:xfrm>
            <a:off x="652771" y="2581671"/>
            <a:ext cx="1038909" cy="446332"/>
          </a:xfrm>
          <a:prstGeom prst="wedgeRectCallout">
            <a:avLst>
              <a:gd name="adj1" fmla="val 85221"/>
              <a:gd name="adj2" fmla="val 48263"/>
            </a:avLst>
          </a:prstGeom>
          <a:noFill/>
          <a:ln w="76200">
            <a:solidFill>
              <a:srgbClr val="64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800CDB-918F-2D11-DD20-EDFAB1070700}"/>
              </a:ext>
            </a:extLst>
          </p:cNvPr>
          <p:cNvGrpSpPr/>
          <p:nvPr/>
        </p:nvGrpSpPr>
        <p:grpSpPr>
          <a:xfrm>
            <a:off x="394435" y="4843944"/>
            <a:ext cx="2206035" cy="757570"/>
            <a:chOff x="3592564" y="4267785"/>
            <a:chExt cx="2206035" cy="757570"/>
          </a:xfrm>
        </p:grpSpPr>
        <p:sp>
          <p:nvSpPr>
            <p:cNvPr id="30" name="Speech Bubble: Rectangle 29">
              <a:extLst>
                <a:ext uri="{FF2B5EF4-FFF2-40B4-BE49-F238E27FC236}">
                  <a16:creationId xmlns:a16="http://schemas.microsoft.com/office/drawing/2014/main" id="{489E8FE8-70E8-DD43-5C48-4E4A2521FF8A}"/>
                </a:ext>
              </a:extLst>
            </p:cNvPr>
            <p:cNvSpPr/>
            <p:nvPr/>
          </p:nvSpPr>
          <p:spPr>
            <a:xfrm>
              <a:off x="3592564" y="4267785"/>
              <a:ext cx="2206035" cy="757570"/>
            </a:xfrm>
            <a:prstGeom prst="wedgeRectCallout">
              <a:avLst>
                <a:gd name="adj1" fmla="val 42626"/>
                <a:gd name="adj2" fmla="val -117898"/>
              </a:avLst>
            </a:prstGeom>
            <a:noFill/>
            <a:ln w="76200">
              <a:solidFill>
                <a:srgbClr val="64A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D9D757-9593-EBA7-DF50-83CB135FC78A}"/>
                </a:ext>
              </a:extLst>
            </p:cNvPr>
            <p:cNvSpPr txBox="1"/>
            <p:nvPr/>
          </p:nvSpPr>
          <p:spPr>
            <a:xfrm>
              <a:off x="3624752" y="4395687"/>
              <a:ext cx="2141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Young carers</a:t>
              </a:r>
              <a:endParaRPr lang="en-GB" sz="24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417471-4BD7-4F12-4CD5-BAB47EBB428F}"/>
              </a:ext>
            </a:extLst>
          </p:cNvPr>
          <p:cNvGrpSpPr/>
          <p:nvPr/>
        </p:nvGrpSpPr>
        <p:grpSpPr>
          <a:xfrm>
            <a:off x="1075225" y="1405927"/>
            <a:ext cx="1594177" cy="830998"/>
            <a:chOff x="206874" y="410382"/>
            <a:chExt cx="1594177" cy="830998"/>
          </a:xfrm>
        </p:grpSpPr>
        <p:sp>
          <p:nvSpPr>
            <p:cNvPr id="32" name="Speech Bubble: Rectangle 31">
              <a:extLst>
                <a:ext uri="{FF2B5EF4-FFF2-40B4-BE49-F238E27FC236}">
                  <a16:creationId xmlns:a16="http://schemas.microsoft.com/office/drawing/2014/main" id="{BD387992-5CC7-C13E-D52E-5E9755B70614}"/>
                </a:ext>
              </a:extLst>
            </p:cNvPr>
            <p:cNvSpPr/>
            <p:nvPr/>
          </p:nvSpPr>
          <p:spPr>
            <a:xfrm>
              <a:off x="206875" y="410382"/>
              <a:ext cx="1594176" cy="830997"/>
            </a:xfrm>
            <a:prstGeom prst="wedgeRectCallout">
              <a:avLst>
                <a:gd name="adj1" fmla="val 43721"/>
                <a:gd name="adj2" fmla="val 97949"/>
              </a:avLst>
            </a:prstGeom>
            <a:noFill/>
            <a:ln w="76200">
              <a:solidFill>
                <a:srgbClr val="00A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A099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05ECA1-11E3-F3D9-EE56-3963C403C03A}"/>
                </a:ext>
              </a:extLst>
            </p:cNvPr>
            <p:cNvSpPr txBox="1"/>
            <p:nvPr/>
          </p:nvSpPr>
          <p:spPr>
            <a:xfrm>
              <a:off x="206874" y="410383"/>
              <a:ext cx="159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Gender &amp; sexuality</a:t>
              </a:r>
              <a:endParaRPr lang="en-GB" sz="2400" dirty="0"/>
            </a:p>
          </p:txBody>
        </p:sp>
      </p:grp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74E4C0DF-AD72-B331-9EBB-2BF9E5C55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7799325"/>
      </p:ext>
    </p:extLst>
  </p:cSld>
  <p:clrMapOvr>
    <a:masterClrMapping/>
  </p:clrMapOvr>
  <p:transition spd="slow" advTm="52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685DE-4EF1-7142-B8F2-D419462B8171}"/>
              </a:ext>
            </a:extLst>
          </p:cNvPr>
          <p:cNvSpPr txBox="1"/>
          <p:nvPr/>
        </p:nvSpPr>
        <p:spPr>
          <a:xfrm>
            <a:off x="539552" y="1196752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</a:p>
          <a:p>
            <a:pPr algn="ctr"/>
            <a:endParaRPr lang="en-US" sz="4400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our </a:t>
            </a:r>
            <a:r>
              <a:rPr lang="en-US" sz="3600" b="1" dirty="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health </a:t>
            </a:r>
            <a:r>
              <a:rPr lang="en-US" sz="3600" dirty="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to chat to us or request an appointment. </a:t>
            </a:r>
          </a:p>
          <a:p>
            <a:pPr algn="ctr"/>
            <a:endParaRPr lang="en-US" sz="3600" dirty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offer appointments at locations in the area such as a health centre, visit you at home or community walks.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F2AF230-AA98-DD20-4B4D-EB6BFD8CF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4" name="Graphic 3" descr="Smart Phone with solid fill">
            <a:extLst>
              <a:ext uri="{FF2B5EF4-FFF2-40B4-BE49-F238E27FC236}">
                <a16:creationId xmlns:a16="http://schemas.microsoft.com/office/drawing/2014/main" id="{20957C39-20B7-36FD-4FA3-642467811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15701">
            <a:off x="178314" y="314493"/>
            <a:ext cx="1588869" cy="15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77448"/>
      </p:ext>
    </p:extLst>
  </p:cSld>
  <p:clrMapOvr>
    <a:masterClrMapping/>
  </p:clrMapOvr>
  <p:transition spd="slow" advTm="150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B51FD-212B-6EB8-E455-B778EA8B8B3D}"/>
              </a:ext>
            </a:extLst>
          </p:cNvPr>
          <p:cNvSpPr txBox="1"/>
          <p:nvPr/>
        </p:nvSpPr>
        <p:spPr>
          <a:xfrm>
            <a:off x="467544" y="249917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each chairs on the sand">
            <a:extLst>
              <a:ext uri="{FF2B5EF4-FFF2-40B4-BE49-F238E27FC236}">
                <a16:creationId xmlns:a16="http://schemas.microsoft.com/office/drawing/2014/main" id="{64D21E37-4E1E-BA11-C306-87FF3037B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9" y="5037620"/>
            <a:ext cx="1866614" cy="1242070"/>
          </a:xfrm>
          <a:prstGeom prst="rect">
            <a:avLst/>
          </a:prstGeom>
        </p:spPr>
      </p:pic>
      <p:pic>
        <p:nvPicPr>
          <p:cNvPr id="4" name="Picture 3" descr="Thermometer outdoors">
            <a:extLst>
              <a:ext uri="{FF2B5EF4-FFF2-40B4-BE49-F238E27FC236}">
                <a16:creationId xmlns:a16="http://schemas.microsoft.com/office/drawing/2014/main" id="{B8E5B169-5DA3-A39D-D96E-DD15A8D74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2" y="1240012"/>
            <a:ext cx="1826841" cy="1252739"/>
          </a:xfrm>
          <a:prstGeom prst="rect">
            <a:avLst/>
          </a:prstGeom>
        </p:spPr>
      </p:pic>
      <p:pic>
        <p:nvPicPr>
          <p:cNvPr id="5" name="Picture 4" descr="Two people leisurely floating on inflatable rings in the water">
            <a:extLst>
              <a:ext uri="{FF2B5EF4-FFF2-40B4-BE49-F238E27FC236}">
                <a16:creationId xmlns:a16="http://schemas.microsoft.com/office/drawing/2014/main" id="{D6022229-21D7-4379-9A72-2F024C1A6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0" y="2848300"/>
            <a:ext cx="1832633" cy="1667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7EB91-450E-18B7-C393-25A6B7A9DF1D}"/>
              </a:ext>
            </a:extLst>
          </p:cNvPr>
          <p:cNvSpPr txBox="1"/>
          <p:nvPr/>
        </p:nvSpPr>
        <p:spPr>
          <a:xfrm>
            <a:off x="395536" y="37925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6A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 Tips for Summer…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6CE40-A84A-E5D8-94DF-EABF29D6E5E4}"/>
              </a:ext>
            </a:extLst>
          </p:cNvPr>
          <p:cNvSpPr txBox="1"/>
          <p:nvPr/>
        </p:nvSpPr>
        <p:spPr>
          <a:xfrm>
            <a:off x="2915816" y="2730007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tempting to get in open water, rivers and streams, when it’s hot. Be aware of objects under the water, cold water shock and drowning.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Remember to relax and float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Stay safe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out and about in the community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look after each other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F9F27-7D50-7C2F-7375-EC40CB9E0FA7}"/>
              </a:ext>
            </a:extLst>
          </p:cNvPr>
          <p:cNvSpPr txBox="1"/>
          <p:nvPr/>
        </p:nvSpPr>
        <p:spPr>
          <a:xfrm>
            <a:off x="2857128" y="1292422"/>
            <a:ext cx="481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Remember to wear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sunscreen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hats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stay hydrated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10">
            <a:hlinkClick r:id="" action="ppaction://media"/>
            <a:extLst>
              <a:ext uri="{FF2B5EF4-FFF2-40B4-BE49-F238E27FC236}">
                <a16:creationId xmlns:a16="http://schemas.microsoft.com/office/drawing/2014/main" id="{57EC5B31-067D-B2A1-F6B3-DBC9EE357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6788280" y="4508559"/>
            <a:ext cx="2057400" cy="2057400"/>
          </a:xfrm>
          <a:prstGeom prst="ellipse">
            <a:avLst/>
          </a:prstGeom>
        </p:spPr>
      </p:pic>
      <p:pic>
        <p:nvPicPr>
          <p:cNvPr id="10" name="Graphic 9" descr="Dim (Smaller Sun) with solid fill">
            <a:extLst>
              <a:ext uri="{FF2B5EF4-FFF2-40B4-BE49-F238E27FC236}">
                <a16:creationId xmlns:a16="http://schemas.microsoft.com/office/drawing/2014/main" id="{384F0A9F-6ABA-1B86-BFB5-B957A28FC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8060" y="-1179512"/>
            <a:ext cx="2676872" cy="26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05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79F790-1564-75A8-7BB0-72D1B7D9501B}"/>
              </a:ext>
            </a:extLst>
          </p:cNvPr>
          <p:cNvSpPr txBox="1"/>
          <p:nvPr/>
        </p:nvSpPr>
        <p:spPr>
          <a:xfrm>
            <a:off x="2987824" y="478581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6A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safety</a:t>
            </a: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30946-3723-F080-F014-CECA8C5E0156}"/>
              </a:ext>
            </a:extLst>
          </p:cNvPr>
          <p:cNvSpPr txBox="1"/>
          <p:nvPr/>
        </p:nvSpPr>
        <p:spPr>
          <a:xfrm>
            <a:off x="1188759" y="1423600"/>
            <a:ext cx="7200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 live on a farm, work on a farm or with animals or horses remember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safety first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Wear protective equipment when provided.</a:t>
            </a:r>
          </a:p>
          <a:p>
            <a:pPr algn="ctr"/>
            <a:endParaRPr lang="en-GB" dirty="0"/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working near or operating farm machinery or vehicles take extra care.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Tractor in field">
            <a:extLst>
              <a:ext uri="{FF2B5EF4-FFF2-40B4-BE49-F238E27FC236}">
                <a16:creationId xmlns:a16="http://schemas.microsoft.com/office/drawing/2014/main" id="{FE4BE187-1CEA-A9BE-4911-EDBBC8EB6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6033" y="5583011"/>
            <a:ext cx="1691934" cy="1127956"/>
          </a:xfrm>
          <a:prstGeom prst="rect">
            <a:avLst/>
          </a:prstGeom>
        </p:spPr>
      </p:pic>
      <p:pic>
        <p:nvPicPr>
          <p:cNvPr id="7" name="Picture 6" descr="Mother sheep and lambs on grass">
            <a:extLst>
              <a:ext uri="{FF2B5EF4-FFF2-40B4-BE49-F238E27FC236}">
                <a16:creationId xmlns:a16="http://schemas.microsoft.com/office/drawing/2014/main" id="{B4A7139E-F1E5-CDCF-2360-31BF0F33F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60" y="2636912"/>
            <a:ext cx="1619672" cy="1026046"/>
          </a:xfrm>
          <a:prstGeom prst="rect">
            <a:avLst/>
          </a:prstGeom>
        </p:spPr>
      </p:pic>
      <p:pic>
        <p:nvPicPr>
          <p:cNvPr id="9" name="Picture 8" descr="Cows standing in row in pasture, with heads turned looking ahead">
            <a:extLst>
              <a:ext uri="{FF2B5EF4-FFF2-40B4-BE49-F238E27FC236}">
                <a16:creationId xmlns:a16="http://schemas.microsoft.com/office/drawing/2014/main" id="{3A782834-DC4F-AB08-0669-949829588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44" y="2636912"/>
            <a:ext cx="1541968" cy="1026046"/>
          </a:xfrm>
          <a:prstGeom prst="rect">
            <a:avLst/>
          </a:prstGeom>
        </p:spPr>
      </p:pic>
      <p:pic>
        <p:nvPicPr>
          <p:cNvPr id="11" name="Picture 10" descr="Person with horses">
            <a:extLst>
              <a:ext uri="{FF2B5EF4-FFF2-40B4-BE49-F238E27FC236}">
                <a16:creationId xmlns:a16="http://schemas.microsoft.com/office/drawing/2014/main" id="{E6BEE33D-73A4-68C7-A223-5853FDECCA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19" y="2636912"/>
            <a:ext cx="1660022" cy="102604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CE102C4-842C-0836-5DE3-515FB521C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3408135"/>
      </p:ext>
    </p:extLst>
  </p:cSld>
  <p:clrMapOvr>
    <a:masterClrMapping/>
  </p:clrMapOvr>
  <p:transition spd="slow" advTm="190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AAE30A-9A73-DAF9-DDD4-2F464F8CB454}"/>
              </a:ext>
            </a:extLst>
          </p:cNvPr>
          <p:cNvSpPr txBox="1"/>
          <p:nvPr/>
        </p:nvSpPr>
        <p:spPr>
          <a:xfrm>
            <a:off x="719572" y="2334677"/>
            <a:ext cx="7776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Let an adult know your location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whereabouts, length of time you will be, if you plan to be doing an activity on your own.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Farms can be busy places, especially during harvest and silage, so always be aware of fast-moving machinery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don’t take unnecessary risks.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FCA00-C02D-3E37-4F7F-C8834A62B20B}"/>
              </a:ext>
            </a:extLst>
          </p:cNvPr>
          <p:cNvSpPr txBox="1"/>
          <p:nvPr/>
        </p:nvSpPr>
        <p:spPr>
          <a:xfrm>
            <a:off x="899592" y="980728"/>
            <a:ext cx="7416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Animals can be unpredictable, so handle with care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wear protective boots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riding hats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riding and handling horses</a:t>
            </a:r>
            <a:r>
              <a:rPr lang="en-GB" dirty="0"/>
              <a:t>.</a:t>
            </a:r>
          </a:p>
        </p:txBody>
      </p:sp>
      <p:pic>
        <p:nvPicPr>
          <p:cNvPr id="9" name="Picture 8" descr="Wheat field in golden sunlight">
            <a:extLst>
              <a:ext uri="{FF2B5EF4-FFF2-40B4-BE49-F238E27FC236}">
                <a16:creationId xmlns:a16="http://schemas.microsoft.com/office/drawing/2014/main" id="{4DD07D29-E91A-729F-F373-D8DF6AB7AF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82705"/>
            <a:ext cx="2627784" cy="147844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DB686B8-CB80-FDB9-3BE0-D260B6B1A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380312" y="5301208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316004"/>
      </p:ext>
    </p:extLst>
  </p:cSld>
  <p:clrMapOvr>
    <a:masterClrMapping/>
  </p:clrMapOvr>
  <p:transition spd="slow" advTm="26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CAE70-823D-77B5-186C-4D9D19403150}"/>
              </a:ext>
            </a:extLst>
          </p:cNvPr>
          <p:cNvSpPr txBox="1"/>
          <p:nvPr/>
        </p:nvSpPr>
        <p:spPr>
          <a:xfrm>
            <a:off x="1079612" y="2138314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Most importantly….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fun, makes lots of memories and have a great summer.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From the 5-19 public health nursing team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8DE8CE5-9717-6682-DC05-17EF8E564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1026" name="Picture 2" descr="Thumbs Up Emoji Images – Browse 17,642 Stock Photos, Vectors, and Video |  Adobe Stock">
            <a:extLst>
              <a:ext uri="{FF2B5EF4-FFF2-40B4-BE49-F238E27FC236}">
                <a16:creationId xmlns:a16="http://schemas.microsoft.com/office/drawing/2014/main" id="{6E327FB9-4435-51DB-8A59-9C8D3148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25" y="5068640"/>
            <a:ext cx="1955949" cy="13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02862"/>
      </p:ext>
    </p:extLst>
  </p:cSld>
  <p:clrMapOvr>
    <a:masterClrMapping/>
  </p:clrMapOvr>
  <p:transition spd="slow" advTm="86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FE860-409C-394E-969F-296D9BF34E51}"/>
              </a:ext>
            </a:extLst>
          </p:cNvPr>
          <p:cNvSpPr txBox="1"/>
          <p:nvPr/>
        </p:nvSpPr>
        <p:spPr>
          <a:xfrm>
            <a:off x="-1692696" y="338157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Contact us…</a:t>
            </a:r>
          </a:p>
        </p:txBody>
      </p:sp>
      <p:pic>
        <p:nvPicPr>
          <p:cNvPr id="3" name="Graphic 2" descr="Smart Phone with solid fill">
            <a:extLst>
              <a:ext uri="{FF2B5EF4-FFF2-40B4-BE49-F238E27FC236}">
                <a16:creationId xmlns:a16="http://schemas.microsoft.com/office/drawing/2014/main" id="{F41A2415-8276-DDBD-37E3-1958C3236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86654" y="1700808"/>
            <a:ext cx="3742675" cy="374267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D2A6651-B8EB-DB1B-6171-29BC84EEFF81}"/>
              </a:ext>
            </a:extLst>
          </p:cNvPr>
          <p:cNvSpPr/>
          <p:nvPr/>
        </p:nvSpPr>
        <p:spPr>
          <a:xfrm>
            <a:off x="3347864" y="1440207"/>
            <a:ext cx="4999400" cy="2376264"/>
          </a:xfrm>
          <a:prstGeom prst="wedgeRoundRectCallout">
            <a:avLst>
              <a:gd name="adj1" fmla="val -84502"/>
              <a:gd name="adj2" fmla="val 57635"/>
              <a:gd name="adj3" fmla="val 16667"/>
            </a:avLst>
          </a:prstGeom>
          <a:noFill/>
          <a:ln w="76200">
            <a:solidFill>
              <a:srgbClr val="64A8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55F50-EE2C-0B00-2DE5-2B2F8E246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046592"/>
            <a:ext cx="1913303" cy="1901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63FC8-769C-A36D-F23E-03E9BE1C58D4}"/>
              </a:ext>
            </a:extLst>
          </p:cNvPr>
          <p:cNvSpPr txBox="1"/>
          <p:nvPr/>
        </p:nvSpPr>
        <p:spPr>
          <a:xfrm>
            <a:off x="3392771" y="1608107"/>
            <a:ext cx="54180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CHAT Health on </a:t>
            </a:r>
            <a:r>
              <a:rPr lang="en-US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07507 330025 </a:t>
            </a:r>
          </a:p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(11-19 years)</a:t>
            </a:r>
          </a:p>
          <a:p>
            <a:pPr algn="ctr"/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@Derbysteenhealth</a:t>
            </a:r>
          </a:p>
          <a:p>
            <a:pPr algn="ctr"/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@Derbysfamilyhealth</a:t>
            </a:r>
          </a:p>
        </p:txBody>
      </p:sp>
      <p:pic>
        <p:nvPicPr>
          <p:cNvPr id="2050" name="Picture 2" descr="BBC News">
            <a:extLst>
              <a:ext uri="{FF2B5EF4-FFF2-40B4-BE49-F238E27FC236}">
                <a16:creationId xmlns:a16="http://schemas.microsoft.com/office/drawing/2014/main" id="{03FCF3F5-FDAF-B494-9C53-B0A618D83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r="20842"/>
          <a:stretch/>
        </p:blipFill>
        <p:spPr bwMode="auto">
          <a:xfrm>
            <a:off x="4355976" y="2567719"/>
            <a:ext cx="432048" cy="4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ebook logo png, facebook icon ...">
            <a:extLst>
              <a:ext uri="{FF2B5EF4-FFF2-40B4-BE49-F238E27FC236}">
                <a16:creationId xmlns:a16="http://schemas.microsoft.com/office/drawing/2014/main" id="{1D05B053-0D5B-6242-8E4C-C894FDE3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78" y="3131517"/>
            <a:ext cx="567506" cy="5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22">
            <a:hlinkClick r:id="" action="ppaction://media"/>
            <a:extLst>
              <a:ext uri="{FF2B5EF4-FFF2-40B4-BE49-F238E27FC236}">
                <a16:creationId xmlns:a16="http://schemas.microsoft.com/office/drawing/2014/main" id="{E4A89648-7615-CAB3-817E-744EAC473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F6B5A-869C-C29A-B83A-5764A18DE813}"/>
              </a:ext>
            </a:extLst>
          </p:cNvPr>
          <p:cNvSpPr txBox="1"/>
          <p:nvPr/>
        </p:nvSpPr>
        <p:spPr>
          <a:xfrm>
            <a:off x="-540568" y="5504029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Scan the QR code to visit our website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www.derbyshireteenhealth.nhs.uk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E7762A49-A5F8-8FFF-D558-C346DFDCF128}"/>
              </a:ext>
            </a:extLst>
          </p:cNvPr>
          <p:cNvSpPr/>
          <p:nvPr/>
        </p:nvSpPr>
        <p:spPr>
          <a:xfrm>
            <a:off x="5477538" y="4530370"/>
            <a:ext cx="848209" cy="720080"/>
          </a:xfrm>
          <a:prstGeom prst="bentArrow">
            <a:avLst/>
          </a:prstGeom>
          <a:noFill/>
          <a:ln w="57150">
            <a:solidFill>
              <a:srgbClr val="64A8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7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c7ccd0ec-684e-4086-9f58-4486ff47b834" xsi:nil="true"/>
    <NotebookType xmlns="c7ccd0ec-684e-4086-9f58-4486ff47b834" xsi:nil="true"/>
    <FolderType xmlns="c7ccd0ec-684e-4086-9f58-4486ff47b834" xsi:nil="true"/>
    <TeamsChannelId xmlns="c7ccd0ec-684e-4086-9f58-4486ff47b834" xsi:nil="true"/>
    <_activity xmlns="c7ccd0ec-684e-4086-9f58-4486ff47b834" xsi:nil="true"/>
    <Distribution_Groups xmlns="c7ccd0ec-684e-4086-9f58-4486ff47b834" xsi:nil="true"/>
    <AppVersion xmlns="c7ccd0ec-684e-4086-9f58-4486ff47b834" xsi:nil="true"/>
    <IsNotebookLocked xmlns="c7ccd0ec-684e-4086-9f58-4486ff47b834" xsi:nil="true"/>
    <DefaultSectionNames xmlns="c7ccd0ec-684e-4086-9f58-4486ff47b834" xsi:nil="true"/>
    <Is_Collaboration_Space_Locked xmlns="c7ccd0ec-684e-4086-9f58-4486ff47b834" xsi:nil="true"/>
    <Math_Settings xmlns="c7ccd0ec-684e-4086-9f58-4486ff47b834" xsi:nil="true"/>
    <Members xmlns="c7ccd0ec-684e-4086-9f58-4486ff47b834">
      <UserInfo>
        <DisplayName/>
        <AccountId xsi:nil="true"/>
        <AccountType/>
      </UserInfo>
    </Members>
    <Self_Registration_Enabled xmlns="c7ccd0ec-684e-4086-9f58-4486ff47b834" xsi:nil="true"/>
    <Invited_Members xmlns="c7ccd0ec-684e-4086-9f58-4486ff47b834" xsi:nil="true"/>
    <Teams_Channel_Section_Location xmlns="c7ccd0ec-684e-4086-9f58-4486ff47b834" xsi:nil="true"/>
    <Templates xmlns="c7ccd0ec-684e-4086-9f58-4486ff47b834" xsi:nil="true"/>
    <Member_Groups xmlns="c7ccd0ec-684e-4086-9f58-4486ff47b834">
      <UserInfo>
        <DisplayName/>
        <AccountId xsi:nil="true"/>
        <AccountType/>
      </UserInfo>
    </Member_Groups>
    <Has_Leaders_Only_SectionGroup xmlns="c7ccd0ec-684e-4086-9f58-4486ff47b834" xsi:nil="true"/>
    <LMS_Mappings xmlns="c7ccd0ec-684e-4086-9f58-4486ff47b834" xsi:nil="true"/>
    <CultureName xmlns="c7ccd0ec-684e-4086-9f58-4486ff47b834" xsi:nil="true"/>
    <Owner xmlns="c7ccd0ec-684e-4086-9f58-4486ff47b834">
      <UserInfo>
        <DisplayName/>
        <AccountId xsi:nil="true"/>
        <AccountType/>
      </UserInfo>
    </Owner>
    <Leaders xmlns="c7ccd0ec-684e-4086-9f58-4486ff47b834">
      <UserInfo>
        <DisplayName/>
        <AccountId xsi:nil="true"/>
        <AccountType/>
      </UserInfo>
    </Lead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9611B99A2EB4AA3D8EEEEAB7C34F3" ma:contentTypeVersion="39" ma:contentTypeDescription="Create a new document." ma:contentTypeScope="" ma:versionID="e25b52bbc7d807c6746648401dcdf950">
  <xsd:schema xmlns:xsd="http://www.w3.org/2001/XMLSchema" xmlns:xs="http://www.w3.org/2001/XMLSchema" xmlns:p="http://schemas.microsoft.com/office/2006/metadata/properties" xmlns:ns3="c7ccd0ec-684e-4086-9f58-4486ff47b834" xmlns:ns4="fa36ece8-13ff-4fb0-ba27-9bd0d1e9123e" targetNamespace="http://schemas.microsoft.com/office/2006/metadata/properties" ma:root="true" ma:fieldsID="a6250bc8c5871c3567a0d84724ffee77" ns3:_="" ns4:_="">
    <xsd:import namespace="c7ccd0ec-684e-4086-9f58-4486ff47b834"/>
    <xsd:import namespace="fa36ece8-13ff-4fb0-ba27-9bd0d1e912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cd0ec-684e-4086-9f58-4486ff47b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NotebookType" ma:index="23" nillable="true" ma:displayName="Notebook Type" ma:internalName="NotebookType">
      <xsd:simpleType>
        <xsd:restriction base="dms:Text"/>
      </xsd:simpleType>
    </xsd:element>
    <xsd:element name="FolderType" ma:index="24" nillable="true" ma:displayName="Folder Type" ma:internalName="FolderType">
      <xsd:simpleType>
        <xsd:restriction base="dms:Text"/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AppVersion" ma:index="26" nillable="true" ma:displayName="App Version" ma:internalName="AppVersion">
      <xsd:simpleType>
        <xsd:restriction base="dms:Text"/>
      </xsd:simpleType>
    </xsd:element>
    <xsd:element name="TeamsChannelId" ma:index="27" nillable="true" ma:displayName="Teams Channel Id" ma:internalName="TeamsChannelId">
      <xsd:simpleType>
        <xsd:restriction base="dms:Text"/>
      </xsd:simpleType>
    </xsd:element>
    <xsd:element name="Owner" ma:index="2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DefaultSectionNames" ma:index="3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6ece8-13ff-4fb0-ba27-9bd0d1e91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D31711-DBB1-40DB-A2F6-C5783DB8194E}">
  <ds:schemaRefs>
    <ds:schemaRef ds:uri="c7ccd0ec-684e-4086-9f58-4486ff47b834"/>
    <ds:schemaRef ds:uri="fa36ece8-13ff-4fb0-ba27-9bd0d1e9123e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DD554C-BDA0-4099-AF03-EE27261BF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BEA6A5-6E7D-4FFB-8F95-D4F6DF72E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ccd0ec-684e-4086-9f58-4486ff47b834"/>
    <ds:schemaRef ds:uri="fa36ece8-13ff-4fb0-ba27-9bd0d1e91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339</Words>
  <Application>Microsoft Office PowerPoint</Application>
  <PresentationFormat>On-screen Show (4:3)</PresentationFormat>
  <Paragraphs>57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lizzie_barrett</dc:creator>
  <cp:lastModifiedBy>Teresa Bosley</cp:lastModifiedBy>
  <cp:revision>21</cp:revision>
  <dcterms:created xsi:type="dcterms:W3CDTF">2016-02-09T19:26:58Z</dcterms:created>
  <dcterms:modified xsi:type="dcterms:W3CDTF">2024-06-26T16:27:22Z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0x010100CE19611B99A2EB4AA3D8EEEEAB7C34F3</vt:lpwstr>
  </property>
  <property fmtid="{D5CDD505-2E9C-101B-9397-08002B2CF9AE}" pid="3" name="MediaServiceImageTags">
    <vt:lpwstr/>
  </property>
</Properties>
</file>