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B5A39-C3C5-CCDA-1498-1AEFCD80F263}" v="2" dt="2023-04-23T08:37:27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87B5A39-C3C5-CCDA-1498-1AEFCD80F263}"/>
    <pc:docChg chg="delSld">
      <pc:chgData name="" userId="" providerId="" clId="Web-{687B5A39-C3C5-CCDA-1498-1AEFCD80F263}" dt="2023-04-23T08:37:23.961" v="0"/>
      <pc:docMkLst>
        <pc:docMk/>
      </pc:docMkLst>
      <pc:sldChg chg="del">
        <pc:chgData name="" userId="" providerId="" clId="Web-{687B5A39-C3C5-CCDA-1498-1AEFCD80F263}" dt="2023-04-23T08:37:23.961" v="0"/>
        <pc:sldMkLst>
          <pc:docMk/>
          <pc:sldMk cId="4068605235" sldId="273"/>
        </pc:sldMkLst>
      </pc:sldChg>
    </pc:docChg>
  </pc:docChgLst>
  <pc:docChgLst>
    <pc:chgData name="Mark Haslam" userId="S::mhaslam@acornfed.derbyshire.sch.uk::105cbf39-7980-4dd4-8210-9a4b2bd9ddf8" providerId="AD" clId="Web-{687B5A39-C3C5-CCDA-1498-1AEFCD80F263}"/>
    <pc:docChg chg="delSld">
      <pc:chgData name="Mark Haslam" userId="S::mhaslam@acornfed.derbyshire.sch.uk::105cbf39-7980-4dd4-8210-9a4b2bd9ddf8" providerId="AD" clId="Web-{687B5A39-C3C5-CCDA-1498-1AEFCD80F263}" dt="2023-04-23T08:37:27.648" v="0"/>
      <pc:docMkLst>
        <pc:docMk/>
      </pc:docMkLst>
      <pc:sldChg chg="del">
        <pc:chgData name="Mark Haslam" userId="S::mhaslam@acornfed.derbyshire.sch.uk::105cbf39-7980-4dd4-8210-9a4b2bd9ddf8" providerId="AD" clId="Web-{687B5A39-C3C5-CCDA-1498-1AEFCD80F263}" dt="2023-04-23T08:37:27.648" v="0"/>
        <pc:sldMkLst>
          <pc:docMk/>
          <pc:sldMk cId="3463627227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210044" y="1718392"/>
            <a:ext cx="3737178" cy="384638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Key 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Concepts:</a:t>
            </a:r>
          </a:p>
          <a:p>
            <a:r>
              <a:rPr lang="en-GB" sz="1600" b="1" dirty="0">
                <a:latin typeface="Comic Sans MS" panose="030F0702030302020204" pitchFamily="66" charset="0"/>
              </a:rPr>
              <a:t>That artists explore the world, seeing things around them in new ways, and bring things back to their studios to help them make art.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dirty="0">
                <a:latin typeface="Comic Sans MS" panose="030F0702030302020204" pitchFamily="66" charset="0"/>
              </a:rPr>
              <a:t>That we can go into our own environments, even when they are very familiar to us, and learn to see with fresh eyes and curiosity.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dirty="0">
                <a:latin typeface="Comic Sans MS" panose="030F0702030302020204" pitchFamily="66" charset="0"/>
              </a:rPr>
              <a:t>That we can use the things we find to draw from, using close observational looking</a:t>
            </a:r>
            <a:r>
              <a:rPr lang="en-GB" sz="1600" b="1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707916" y="235123"/>
            <a:ext cx="6941181" cy="13324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Key vocabulary: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Explore, Collect, </a:t>
            </a:r>
            <a:r>
              <a:rPr lang="en-GB" sz="1400" dirty="0" smtClean="0">
                <a:latin typeface="Comic Sans MS" panose="030F0702030302020204" pitchFamily="66" charset="0"/>
              </a:rPr>
              <a:t>Re-See</a:t>
            </a:r>
            <a:r>
              <a:rPr lang="en-GB" sz="1400" dirty="0">
                <a:latin typeface="Comic Sans MS" panose="030F0702030302020204" pitchFamily="66" charset="0"/>
              </a:rPr>
              <a:t>, Imagine, Curious, </a:t>
            </a:r>
            <a:r>
              <a:rPr lang="en-GB" sz="1400" dirty="0" smtClean="0">
                <a:latin typeface="Comic Sans MS" panose="030F0702030302020204" pitchFamily="66" charset="0"/>
              </a:rPr>
              <a:t>Present</a:t>
            </a:r>
            <a:r>
              <a:rPr lang="en-GB" sz="1400" dirty="0">
                <a:latin typeface="Comic Sans MS" panose="030F0702030302020204" pitchFamily="66" charset="0"/>
              </a:rPr>
              <a:t>, Re-present, arrange, </a:t>
            </a:r>
            <a:r>
              <a:rPr lang="en-GB" sz="1400" dirty="0" smtClean="0">
                <a:latin typeface="Comic Sans MS" panose="030F0702030302020204" pitchFamily="66" charset="0"/>
              </a:rPr>
              <a:t>composition, Photograph</a:t>
            </a:r>
            <a:r>
              <a:rPr lang="en-GB" sz="1400" dirty="0">
                <a:latin typeface="Comic Sans MS" panose="030F0702030302020204" pitchFamily="66" charset="0"/>
              </a:rPr>
              <a:t>, Focus, Light, Shade, Colour, </a:t>
            </a:r>
            <a:r>
              <a:rPr lang="en-GB" sz="1400" dirty="0" smtClean="0">
                <a:latin typeface="Comic Sans MS" panose="030F0702030302020204" pitchFamily="66" charset="0"/>
              </a:rPr>
              <a:t>Pattern, Observational </a:t>
            </a:r>
            <a:r>
              <a:rPr lang="en-GB" sz="1400" dirty="0">
                <a:latin typeface="Comic Sans MS" panose="030F0702030302020204" pitchFamily="66" charset="0"/>
              </a:rPr>
              <a:t>Drawing, Close study, Draw slowly, Intention, </a:t>
            </a:r>
            <a:r>
              <a:rPr lang="en-GB" sz="1400" dirty="0" smtClean="0">
                <a:latin typeface="Comic Sans MS" panose="030F0702030302020204" pitchFamily="66" charset="0"/>
              </a:rPr>
              <a:t>Pressure</a:t>
            </a:r>
            <a:r>
              <a:rPr lang="en-GB" sz="1400" dirty="0">
                <a:latin typeface="Comic Sans MS" panose="030F0702030302020204" pitchFamily="66" charset="0"/>
              </a:rPr>
              <a:t>, Line, Mark, </a:t>
            </a:r>
            <a:r>
              <a:rPr lang="en-GB" sz="1400" dirty="0" smtClean="0">
                <a:latin typeface="Comic Sans MS" panose="030F0702030302020204" pitchFamily="66" charset="0"/>
              </a:rPr>
              <a:t>Page, Sense </a:t>
            </a:r>
            <a:r>
              <a:rPr lang="en-GB" sz="1400" dirty="0">
                <a:latin typeface="Comic Sans MS" panose="030F0702030302020204" pitchFamily="66" charset="0"/>
              </a:rPr>
              <a:t>of Touch 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2" y="337246"/>
            <a:ext cx="1855884" cy="709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210045" y="5715626"/>
            <a:ext cx="3737178" cy="102195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Themes:</a:t>
            </a:r>
            <a:b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Natural Forms, Seasonal Changes, Patterns, Symmetry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4154249" y="1718392"/>
            <a:ext cx="4048514" cy="100739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Medium:</a:t>
            </a:r>
            <a:r>
              <a:rPr lang="en-GB" sz="1600" dirty="0">
                <a:latin typeface="Comic Sans MS" panose="030F0702030302020204" pitchFamily="66" charset="0"/>
              </a:rPr>
              <a:t/>
            </a:r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600" b="1" dirty="0">
                <a:latin typeface="Comic Sans MS" panose="030F0702030302020204" pitchFamily="66" charset="0"/>
              </a:rPr>
              <a:t>Graphite, Handwriting Pen, Watercolour / </a:t>
            </a:r>
            <a:r>
              <a:rPr lang="en-GB" sz="1600" b="1" dirty="0" err="1">
                <a:latin typeface="Comic Sans MS" panose="030F0702030302020204" pitchFamily="66" charset="0"/>
              </a:rPr>
              <a:t>Brusho</a:t>
            </a:r>
            <a:r>
              <a:rPr lang="en-GB" sz="1600" b="1" dirty="0">
                <a:latin typeface="Comic Sans MS" panose="030F0702030302020204" pitchFamily="66" charset="0"/>
              </a:rPr>
              <a:t>, Wax Resist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4154249" y="2876632"/>
            <a:ext cx="4048514" cy="385964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Artists: 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Rosie James, Alice Fox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9834142" y="1297109"/>
            <a:ext cx="2072640" cy="2041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</a:t>
            </a:r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5E678A9C-0885-437F-9C52-BC12D53BA7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08" y="235123"/>
            <a:ext cx="1748529" cy="812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0" y="1119748"/>
            <a:ext cx="26362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KS1 Art</a:t>
            </a:r>
          </a:p>
          <a:p>
            <a:pPr algn="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Explore and Draw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0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8322078" y="1677698"/>
            <a:ext cx="3737178" cy="491163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Curriculum Links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Geography: Adapt to explore habitats. 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Maths: Use language to develop understanding of patterns, sequence, symmetry, pictorial representation, repetition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Science: Identifying common and wild plants, trees, structures of plants, exploring local environments and habitats, seasons, planting and growing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PSHE: Peer discussion, Collaboration.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Wax resist autumn leaves by year 3-6 pupils at Dent C of E Primary School in the Yorkshire Dales, Cumbri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6933" l="10000" r="90000">
                        <a14:backgroundMark x1="81600" y1="14000" x2="47000" y2="3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12" y="5073402"/>
            <a:ext cx="2072404" cy="15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servational drawing in pen with Rosie James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700" y1="9943" x2="17400" y2="92330"/>
                        <a14:foregroundMark x1="29500" y1="86790" x2="1300" y2="93182"/>
                        <a14:foregroundMark x1="10700" y1="86790" x2="9100" y2="3693"/>
                        <a14:foregroundMark x1="28400" y1="7528" x2="10700" y2="5966"/>
                        <a14:foregroundMark x1="4600" y1="17045" x2="9600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01" y="3775456"/>
            <a:ext cx="1575610" cy="11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676" y1="82554" x2="31690" y2="65827"/>
                        <a14:foregroundMark x1="83380" y1="87410" x2="68169" y2="67266"/>
                        <a14:foregroundMark x1="9859" y1="84532" x2="38732" y2="73381"/>
                        <a14:foregroundMark x1="31690" y1="60252" x2="56197" y2="62950"/>
                        <a14:foregroundMark x1="69296" y1="74101" x2="53380" y2="64388"/>
                        <a14:foregroundMark x1="86620" y1="86691" x2="51831" y2="82554"/>
                        <a14:foregroundMark x1="6056" y1="86691" x2="19155" y2="74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702" y="5219790"/>
            <a:ext cx="1599141" cy="1252284"/>
          </a:xfrm>
          <a:prstGeom prst="rect">
            <a:avLst/>
          </a:prstGeom>
        </p:spPr>
      </p:pic>
      <p:pic>
        <p:nvPicPr>
          <p:cNvPr id="1032" name="Picture 8" descr="Leaf created with wax crayons and Brusho ink with Rosie James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98" y="3766213"/>
            <a:ext cx="1737545" cy="12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2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8" ma:contentTypeDescription="Create a new document." ma:contentTypeScope="" ma:versionID="8f4bd20258f817e0cce56f24ed3c2822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919bf7ffeb36f78c514823655cd27e9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6F72E6-CA1B-448C-B2AB-41806E44E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A38C56-D613-4EDA-94CE-C286E8C85149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f0db93c-26b1-4785-aa1d-9340deae468a"/>
    <ds:schemaRef ds:uri="7a4f7885-7dec-4956-8e33-f59d6bd32f4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206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Cooper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Mark Haslam</cp:lastModifiedBy>
  <cp:revision>26</cp:revision>
  <dcterms:created xsi:type="dcterms:W3CDTF">2023-02-05T14:50:22Z</dcterms:created>
  <dcterms:modified xsi:type="dcterms:W3CDTF">2023-07-14T11:10:31Z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