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2793B-C61A-2B2B-FC7D-FA749DE47A06}" v="13" dt="2023-06-01T10:47:08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aslam" userId="S::mhaslam@acornfed.derbyshire.sch.uk::105cbf39-7980-4dd4-8210-9a4b2bd9ddf8" providerId="AD" clId="Web-{E782793B-C61A-2B2B-FC7D-FA749DE47A06}"/>
    <pc:docChg chg="modSld">
      <pc:chgData name="Mark Haslam" userId="S::mhaslam@acornfed.derbyshire.sch.uk::105cbf39-7980-4dd4-8210-9a4b2bd9ddf8" providerId="AD" clId="Web-{E782793B-C61A-2B2B-FC7D-FA749DE47A06}" dt="2023-06-01T10:47:08.556" v="10" actId="20577"/>
      <pc:docMkLst>
        <pc:docMk/>
      </pc:docMkLst>
      <pc:sldChg chg="modSp">
        <pc:chgData name="Mark Haslam" userId="S::mhaslam@acornfed.derbyshire.sch.uk::105cbf39-7980-4dd4-8210-9a4b2bd9ddf8" providerId="AD" clId="Web-{E782793B-C61A-2B2B-FC7D-FA749DE47A06}" dt="2023-06-01T10:46:42.743" v="3" actId="20577"/>
        <pc:sldMkLst>
          <pc:docMk/>
          <pc:sldMk cId="1362742664" sldId="257"/>
        </pc:sldMkLst>
        <pc:spChg chg="mod">
          <ac:chgData name="Mark Haslam" userId="S::mhaslam@acornfed.derbyshire.sch.uk::105cbf39-7980-4dd4-8210-9a4b2bd9ddf8" providerId="AD" clId="Web-{E782793B-C61A-2B2B-FC7D-FA749DE47A06}" dt="2023-06-01T10:46:42.743" v="3" actId="20577"/>
          <ac:spMkLst>
            <pc:docMk/>
            <pc:sldMk cId="1362742664" sldId="257"/>
            <ac:spMk id="9" creationId="{54FF2455-50CB-48D0-AE19-5AEFAD8F815D}"/>
          </ac:spMkLst>
        </pc:spChg>
      </pc:sldChg>
      <pc:sldChg chg="modSp">
        <pc:chgData name="Mark Haslam" userId="S::mhaslam@acornfed.derbyshire.sch.uk::105cbf39-7980-4dd4-8210-9a4b2bd9ddf8" providerId="AD" clId="Web-{E782793B-C61A-2B2B-FC7D-FA749DE47A06}" dt="2023-06-01T10:47:08.556" v="10" actId="20577"/>
        <pc:sldMkLst>
          <pc:docMk/>
          <pc:sldMk cId="1740605464" sldId="258"/>
        </pc:sldMkLst>
        <pc:spChg chg="mod">
          <ac:chgData name="Mark Haslam" userId="S::mhaslam@acornfed.derbyshire.sch.uk::105cbf39-7980-4dd4-8210-9a4b2bd9ddf8" providerId="AD" clId="Web-{E782793B-C61A-2B2B-FC7D-FA749DE47A06}" dt="2023-06-01T10:47:08.556" v="10" actId="20577"/>
          <ac:spMkLst>
            <pc:docMk/>
            <pc:sldMk cId="1740605464" sldId="258"/>
            <ac:spMk id="9" creationId="{54FF2455-50CB-48D0-AE19-5AEFAD8F815D}"/>
          </ac:spMkLst>
        </pc:spChg>
      </pc:sldChg>
      <pc:sldChg chg="modSp">
        <pc:chgData name="Mark Haslam" userId="S::mhaslam@acornfed.derbyshire.sch.uk::105cbf39-7980-4dd4-8210-9a4b2bd9ddf8" providerId="AD" clId="Web-{E782793B-C61A-2B2B-FC7D-FA749DE47A06}" dt="2023-06-01T10:46:57.227" v="7" actId="20577"/>
        <pc:sldMkLst>
          <pc:docMk/>
          <pc:sldMk cId="1902423085" sldId="259"/>
        </pc:sldMkLst>
        <pc:spChg chg="mod">
          <ac:chgData name="Mark Haslam" userId="S::mhaslam@acornfed.derbyshire.sch.uk::105cbf39-7980-4dd4-8210-9a4b2bd9ddf8" providerId="AD" clId="Web-{E782793B-C61A-2B2B-FC7D-FA749DE47A06}" dt="2023-06-01T10:46:57.227" v="7" actId="20577"/>
          <ac:spMkLst>
            <pc:docMk/>
            <pc:sldMk cId="1902423085" sldId="259"/>
            <ac:spMk id="9" creationId="{54FF2455-50CB-48D0-AE19-5AEFAD8F81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38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4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30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91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94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31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9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2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0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5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49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EF241-48B1-449A-9C43-07B543A4A9B7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74DA3-69B6-40A5-956E-B40B4ABDE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0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4872850" y="2565587"/>
            <a:ext cx="3418911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4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To modify an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 in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a given program </a:t>
            </a:r>
          </a:p>
          <a:p>
            <a:endParaRPr lang="en-GB" sz="1400" dirty="0"/>
          </a:p>
          <a:p>
            <a:r>
              <a:rPr lang="en-GB" sz="1400" dirty="0"/>
              <a:t>Block, repeat, </a:t>
            </a:r>
          </a:p>
          <a:p>
            <a:r>
              <a:rPr lang="en-GB" sz="1400" dirty="0"/>
              <a:t>forever, infinite loop, </a:t>
            </a:r>
          </a:p>
          <a:p>
            <a:r>
              <a:rPr lang="en-GB" sz="1400" dirty="0"/>
              <a:t>modify, design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13298F7-1E1C-4BC3-81EF-365F54CBCDDF}"/>
              </a:ext>
            </a:extLst>
          </p:cNvPr>
          <p:cNvSpPr/>
          <p:nvPr/>
        </p:nvSpPr>
        <p:spPr>
          <a:xfrm>
            <a:off x="5864496" y="241821"/>
            <a:ext cx="4049485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2 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To explain that in programming there are infinite loops and count-controlled loops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Block, repeat, forever,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loop, count-controlled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loop, costume</a:t>
            </a:r>
            <a:endParaRPr lang="it-IT" sz="1600" dirty="0">
              <a:latin typeface="Comic Sans MS" panose="030F0702030302020204" pitchFamily="66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4FF2455-50CB-48D0-AE19-5AEFAD8F815D}"/>
              </a:ext>
            </a:extLst>
          </p:cNvPr>
          <p:cNvSpPr/>
          <p:nvPr/>
        </p:nvSpPr>
        <p:spPr>
          <a:xfrm>
            <a:off x="2707918" y="235123"/>
            <a:ext cx="2851055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1</a:t>
            </a:r>
          </a:p>
          <a:p>
            <a:r>
              <a:rPr lang="en-GB" sz="1200" dirty="0">
                <a:solidFill>
                  <a:srgbClr val="FFFFFF"/>
                </a:solidFill>
                <a:latin typeface="Calibri"/>
                <a:cs typeface="Calibri"/>
              </a:rPr>
              <a:t>To develop the use of count-controlled loops in a different programming environment  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Scratch, programming, sprite, blocks, code, loop, repeat, value</a:t>
            </a:r>
          </a:p>
          <a:p>
            <a:pPr algn="ctr"/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34" y="344325"/>
            <a:ext cx="1855884" cy="9077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56DAEA-7413-4B8A-94C0-6BD7D15DF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69107" y="549965"/>
            <a:ext cx="2278020" cy="1227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362858" y="2555798"/>
            <a:ext cx="4214463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3 - </a:t>
            </a:r>
            <a:r>
              <a:rPr lang="en-GB" sz="1400" dirty="0"/>
              <a:t>To develop a design that includes two or more loops which run at the same time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Repetition, forever, infinite loop, count-controlled loop, animate, costume, event block, duplicate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20104FD-3AB1-4614-AAC5-EC354077E168}"/>
              </a:ext>
            </a:extLst>
          </p:cNvPr>
          <p:cNvSpPr/>
          <p:nvPr/>
        </p:nvSpPr>
        <p:spPr>
          <a:xfrm>
            <a:off x="8587290" y="2520542"/>
            <a:ext cx="3319127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5</a:t>
            </a:r>
          </a:p>
          <a:p>
            <a:pPr algn="ctr"/>
            <a:r>
              <a:rPr lang="en-GB" sz="1400" b="1" dirty="0"/>
              <a:t>To design a project that includes repetition</a:t>
            </a:r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 </a:t>
            </a:r>
          </a:p>
          <a:p>
            <a:pPr algn="r"/>
            <a:r>
              <a:rPr lang="en-GB" sz="1400" dirty="0"/>
              <a:t>Infinite loop, </a:t>
            </a:r>
          </a:p>
          <a:p>
            <a:pPr algn="r"/>
            <a:r>
              <a:rPr lang="en-GB" sz="1400" dirty="0"/>
              <a:t>count-controlled loop,</a:t>
            </a:r>
          </a:p>
          <a:p>
            <a:pPr algn="r"/>
            <a:r>
              <a:rPr lang="en-GB" sz="1400" dirty="0"/>
              <a:t> repetition, design, </a:t>
            </a:r>
          </a:p>
          <a:p>
            <a:pPr algn="r"/>
            <a:r>
              <a:rPr lang="en-GB" sz="1400" dirty="0"/>
              <a:t>sprite, algorithm </a:t>
            </a:r>
            <a:endParaRPr lang="en-GB" sz="1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256436" y="4942253"/>
            <a:ext cx="6873235" cy="1680625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6 – To create a project that includes repetition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Repetition, design, algorithm, question</a:t>
            </a:r>
          </a:p>
          <a:p>
            <a:r>
              <a:rPr lang="en-GB" sz="1400" dirty="0"/>
              <a:t>duplicate, debug, refine, evaluate </a:t>
            </a:r>
            <a:endParaRPr lang="en-GB" sz="1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F585782-ED9A-4D65-BC0D-3592D48EE5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754" b="96970" l="6812" r="92098">
                        <a14:foregroundMark x1="54768" y1="15488" x2="53134" y2="46801"/>
                        <a14:foregroundMark x1="56403" y1="14478" x2="87193" y2="13468"/>
                        <a14:foregroundMark x1="87193" y1="13468" x2="83106" y2="56566"/>
                        <a14:foregroundMark x1="8174" y1="59933" x2="11717" y2="69024"/>
                        <a14:foregroundMark x1="34877" y1="91246" x2="27793" y2="89226"/>
                        <a14:foregroundMark x1="7084" y1="91919" x2="8719" y2="85522"/>
                        <a14:foregroundMark x1="14441" y1="97643" x2="14986" y2="91246"/>
                        <a14:foregroundMark x1="83106" y1="62290" x2="90463" y2="61279"/>
                        <a14:foregroundMark x1="84469" y1="36364" x2="74659" y2="43434"/>
                        <a14:foregroundMark x1="92098" y1="8754" x2="91008" y2="32660"/>
                        <a14:backgroundMark x1="37875" y1="41077" x2="37875" y2="41077"/>
                        <a14:backgroundMark x1="54496" y1="64646" x2="54496" y2="70034"/>
                        <a14:backgroundMark x1="48229" y1="47811" x2="48501" y2="491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7302" y="5081732"/>
            <a:ext cx="1722039" cy="1393585"/>
          </a:xfrm>
          <a:prstGeom prst="rect">
            <a:avLst/>
          </a:prstGeom>
        </p:spPr>
      </p:pic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03B2A7C-D0A4-4C5C-AD09-3A4A4E81189C}"/>
              </a:ext>
            </a:extLst>
          </p:cNvPr>
          <p:cNvSpPr/>
          <p:nvPr/>
        </p:nvSpPr>
        <p:spPr>
          <a:xfrm>
            <a:off x="362858" y="1638140"/>
            <a:ext cx="2083292" cy="64414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Knowledge Organiser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2F485C-AE4E-4744-8C9D-050AA1AA9B30}"/>
              </a:ext>
            </a:extLst>
          </p:cNvPr>
          <p:cNvSpPr/>
          <p:nvPr/>
        </p:nvSpPr>
        <p:spPr>
          <a:xfrm rot="20996078">
            <a:off x="7304174" y="5265056"/>
            <a:ext cx="454587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KS2 Programming</a:t>
            </a:r>
          </a:p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Summer Term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4831" y="1192243"/>
            <a:ext cx="960392" cy="891793"/>
          </a:xfrm>
          <a:prstGeom prst="rect">
            <a:avLst/>
          </a:prstGeom>
        </p:spPr>
      </p:pic>
      <p:pic>
        <p:nvPicPr>
          <p:cNvPr id="19" name="Google Shape;68;p1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39341" y="2969623"/>
            <a:ext cx="1868933" cy="159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76;p1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834737" y="3365299"/>
            <a:ext cx="1134370" cy="999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97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245614" y="5416731"/>
            <a:ext cx="1457016" cy="98854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98;p14"/>
          <p:cNvSpPr/>
          <p:nvPr/>
        </p:nvSpPr>
        <p:spPr>
          <a:xfrm>
            <a:off x="3358622" y="5392235"/>
            <a:ext cx="1230999" cy="1160479"/>
          </a:xfrm>
          <a:prstGeom prst="noSmoking">
            <a:avLst>
              <a:gd name="adj" fmla="val 11310"/>
            </a:avLst>
          </a:prstGeom>
          <a:solidFill>
            <a:srgbClr val="FF0000"/>
          </a:solidFill>
          <a:ln w="9525" cap="flat" cmpd="sng">
            <a:solidFill>
              <a:srgbClr val="E9E9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2742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4872850" y="2565587"/>
            <a:ext cx="3418911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4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To modify an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 in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a given program </a:t>
            </a:r>
          </a:p>
          <a:p>
            <a:endParaRPr lang="en-GB" sz="1400" dirty="0"/>
          </a:p>
          <a:p>
            <a:r>
              <a:rPr lang="en-GB" sz="1400" dirty="0"/>
              <a:t>Block, repeat, </a:t>
            </a:r>
          </a:p>
          <a:p>
            <a:r>
              <a:rPr lang="en-GB" sz="1400" dirty="0"/>
              <a:t>forever, infinite loop, </a:t>
            </a:r>
          </a:p>
          <a:p>
            <a:r>
              <a:rPr lang="en-GB" sz="1400" dirty="0"/>
              <a:t>design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13298F7-1E1C-4BC3-81EF-365F54CBCDDF}"/>
              </a:ext>
            </a:extLst>
          </p:cNvPr>
          <p:cNvSpPr/>
          <p:nvPr/>
        </p:nvSpPr>
        <p:spPr>
          <a:xfrm>
            <a:off x="5864496" y="241821"/>
            <a:ext cx="4049485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2 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To explain that in programming there are infinite loops and count-controlled loops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Block, repeat, forever,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loop, count-controlled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loop, costume</a:t>
            </a:r>
            <a:endParaRPr lang="it-IT" sz="1600" dirty="0">
              <a:latin typeface="Comic Sans MS" panose="030F0702030302020204" pitchFamily="66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4FF2455-50CB-48D0-AE19-5AEFAD8F815D}"/>
              </a:ext>
            </a:extLst>
          </p:cNvPr>
          <p:cNvSpPr/>
          <p:nvPr/>
        </p:nvSpPr>
        <p:spPr>
          <a:xfrm>
            <a:off x="2707918" y="235123"/>
            <a:ext cx="2969111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1</a:t>
            </a:r>
          </a:p>
          <a:p>
            <a:r>
              <a:rPr lang="en-GB" sz="1200" dirty="0"/>
              <a:t>To develop the use of count-controlled loops in a different programming environment  </a:t>
            </a:r>
            <a:endParaRPr lang="en-GB" dirty="0"/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Scratch, programming, sprite, blocks, code, loop, repeat, value</a:t>
            </a:r>
          </a:p>
          <a:p>
            <a:pPr algn="ctr"/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34" y="344325"/>
            <a:ext cx="1855884" cy="9077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56DAEA-7413-4B8A-94C0-6BD7D15DF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69107" y="549965"/>
            <a:ext cx="2278020" cy="1227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362858" y="2555798"/>
            <a:ext cx="4214463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3 - </a:t>
            </a:r>
            <a:r>
              <a:rPr lang="en-GB" sz="1400" dirty="0"/>
              <a:t>To develop a design that includes two or more loops which run at the same time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Repetition, forever, infinite loop, count-controlled loop, animate, costume, event block, duplicate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20104FD-3AB1-4614-AAC5-EC354077E168}"/>
              </a:ext>
            </a:extLst>
          </p:cNvPr>
          <p:cNvSpPr/>
          <p:nvPr/>
        </p:nvSpPr>
        <p:spPr>
          <a:xfrm>
            <a:off x="8587290" y="2520542"/>
            <a:ext cx="3319127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5</a:t>
            </a:r>
          </a:p>
          <a:p>
            <a:pPr algn="ctr"/>
            <a:r>
              <a:rPr lang="en-GB" sz="1400" b="1" dirty="0"/>
              <a:t>To design a project that includes repetition</a:t>
            </a:r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 </a:t>
            </a:r>
          </a:p>
          <a:p>
            <a:pPr algn="r"/>
            <a:r>
              <a:rPr lang="en-GB" sz="1400" dirty="0"/>
              <a:t>Infinite loop, </a:t>
            </a:r>
          </a:p>
          <a:p>
            <a:pPr algn="r"/>
            <a:r>
              <a:rPr lang="en-GB" sz="1400" dirty="0"/>
              <a:t>count-controlled loop,</a:t>
            </a:r>
          </a:p>
          <a:p>
            <a:pPr algn="r"/>
            <a:r>
              <a:rPr lang="en-GB" sz="1400" dirty="0"/>
              <a:t> repetition, design, </a:t>
            </a:r>
          </a:p>
          <a:p>
            <a:pPr algn="r"/>
            <a:r>
              <a:rPr lang="en-GB" sz="1400" dirty="0"/>
              <a:t>sprite, algorithm </a:t>
            </a:r>
            <a:endParaRPr lang="en-GB" sz="1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256436" y="4942253"/>
            <a:ext cx="6873235" cy="1680625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6 – To create a project that includes repetition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Repetition, design, algorithm, </a:t>
            </a:r>
          </a:p>
          <a:p>
            <a:r>
              <a:rPr lang="en-GB" sz="1400" dirty="0"/>
              <a:t>duplicate, debug, refine,  </a:t>
            </a:r>
            <a:endParaRPr lang="en-GB" sz="1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F585782-ED9A-4D65-BC0D-3592D48EE5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754" b="96970" l="6812" r="92098">
                        <a14:foregroundMark x1="54768" y1="15488" x2="53134" y2="46801"/>
                        <a14:foregroundMark x1="56403" y1="14478" x2="87193" y2="13468"/>
                        <a14:foregroundMark x1="87193" y1="13468" x2="83106" y2="56566"/>
                        <a14:foregroundMark x1="8174" y1="59933" x2="11717" y2="69024"/>
                        <a14:foregroundMark x1="34877" y1="91246" x2="27793" y2="89226"/>
                        <a14:foregroundMark x1="7084" y1="91919" x2="8719" y2="85522"/>
                        <a14:foregroundMark x1="14441" y1="97643" x2="14986" y2="91246"/>
                        <a14:foregroundMark x1="83106" y1="62290" x2="90463" y2="61279"/>
                        <a14:foregroundMark x1="84469" y1="36364" x2="74659" y2="43434"/>
                        <a14:foregroundMark x1="92098" y1="8754" x2="91008" y2="32660"/>
                        <a14:backgroundMark x1="37875" y1="41077" x2="37875" y2="41077"/>
                        <a14:backgroundMark x1="54496" y1="64646" x2="54496" y2="70034"/>
                        <a14:backgroundMark x1="48229" y1="47811" x2="48501" y2="491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7302" y="5081732"/>
            <a:ext cx="1722039" cy="1393585"/>
          </a:xfrm>
          <a:prstGeom prst="rect">
            <a:avLst/>
          </a:prstGeom>
        </p:spPr>
      </p:pic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03B2A7C-D0A4-4C5C-AD09-3A4A4E81189C}"/>
              </a:ext>
            </a:extLst>
          </p:cNvPr>
          <p:cNvSpPr/>
          <p:nvPr/>
        </p:nvSpPr>
        <p:spPr>
          <a:xfrm>
            <a:off x="362858" y="1638140"/>
            <a:ext cx="2083292" cy="64414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Knowledge Organiser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2F485C-AE4E-4744-8C9D-050AA1AA9B30}"/>
              </a:ext>
            </a:extLst>
          </p:cNvPr>
          <p:cNvSpPr/>
          <p:nvPr/>
        </p:nvSpPr>
        <p:spPr>
          <a:xfrm rot="20996078">
            <a:off x="7304174" y="5265056"/>
            <a:ext cx="454587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LKS2 Programming</a:t>
            </a:r>
          </a:p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Summer Term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4831" y="1192243"/>
            <a:ext cx="960392" cy="891793"/>
          </a:xfrm>
          <a:prstGeom prst="rect">
            <a:avLst/>
          </a:prstGeom>
        </p:spPr>
      </p:pic>
      <p:pic>
        <p:nvPicPr>
          <p:cNvPr id="19" name="Google Shape;68;p1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39341" y="2969623"/>
            <a:ext cx="1868933" cy="159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76;p1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834737" y="3365299"/>
            <a:ext cx="1134370" cy="999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97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245614" y="5416731"/>
            <a:ext cx="1457016" cy="98854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98;p14"/>
          <p:cNvSpPr/>
          <p:nvPr/>
        </p:nvSpPr>
        <p:spPr>
          <a:xfrm>
            <a:off x="3358622" y="5392235"/>
            <a:ext cx="1230999" cy="1160479"/>
          </a:xfrm>
          <a:prstGeom prst="noSmoking">
            <a:avLst>
              <a:gd name="adj" fmla="val 11310"/>
            </a:avLst>
          </a:prstGeom>
          <a:solidFill>
            <a:srgbClr val="FF0000"/>
          </a:solidFill>
          <a:ln w="9525" cap="flat" cmpd="sng">
            <a:solidFill>
              <a:srgbClr val="E9E9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060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4872850" y="2565587"/>
            <a:ext cx="3418911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4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To modify an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 in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a given program </a:t>
            </a:r>
          </a:p>
          <a:p>
            <a:endParaRPr lang="en-GB" sz="1400" dirty="0"/>
          </a:p>
          <a:p>
            <a:r>
              <a:rPr lang="en-GB" sz="1400" dirty="0"/>
              <a:t>Block, repeat, </a:t>
            </a:r>
          </a:p>
          <a:p>
            <a:r>
              <a:rPr lang="en-GB" sz="1400" dirty="0"/>
              <a:t>forever, infinite loop, </a:t>
            </a:r>
          </a:p>
          <a:p>
            <a:r>
              <a:rPr lang="en-GB" sz="1400" dirty="0"/>
              <a:t>modify, design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13298F7-1E1C-4BC3-81EF-365F54CBCDDF}"/>
              </a:ext>
            </a:extLst>
          </p:cNvPr>
          <p:cNvSpPr/>
          <p:nvPr/>
        </p:nvSpPr>
        <p:spPr>
          <a:xfrm>
            <a:off x="5864496" y="241821"/>
            <a:ext cx="4049485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2 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To explain that in programming there are infinite loops and count-controlled loops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Block, repeat, forever,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infinite loop, count-controlled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loop, costume</a:t>
            </a:r>
            <a:endParaRPr lang="it-IT" sz="1600" dirty="0">
              <a:latin typeface="Comic Sans MS" panose="030F0702030302020204" pitchFamily="66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4FF2455-50CB-48D0-AE19-5AEFAD8F815D}"/>
              </a:ext>
            </a:extLst>
          </p:cNvPr>
          <p:cNvSpPr/>
          <p:nvPr/>
        </p:nvSpPr>
        <p:spPr>
          <a:xfrm>
            <a:off x="2707918" y="235123"/>
            <a:ext cx="2851055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1</a:t>
            </a:r>
          </a:p>
          <a:p>
            <a:r>
              <a:rPr lang="en-GB" sz="1200" dirty="0"/>
              <a:t>To develop the use of count-controlled loops in a different programming environment  </a:t>
            </a:r>
            <a:endParaRPr lang="en-GB" dirty="0"/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Scratch, programming, sprite, blocks, code, loop, repeat, value</a:t>
            </a:r>
          </a:p>
          <a:p>
            <a:pPr algn="ctr"/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 </a:t>
            </a:r>
          </a:p>
        </p:txBody>
      </p:sp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34" y="344325"/>
            <a:ext cx="1855884" cy="9077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56DAEA-7413-4B8A-94C0-6BD7D15DF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69107" y="549965"/>
            <a:ext cx="2278020" cy="1227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362858" y="2555798"/>
            <a:ext cx="4214463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3 - </a:t>
            </a:r>
            <a:r>
              <a:rPr lang="en-GB" sz="1400" dirty="0"/>
              <a:t>To develop a design that includes two or more loops which run at the same time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Repetition, forever, infinite loop, count-controlled loop, animate, costume, event block, duplicate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20104FD-3AB1-4614-AAC5-EC354077E168}"/>
              </a:ext>
            </a:extLst>
          </p:cNvPr>
          <p:cNvSpPr/>
          <p:nvPr/>
        </p:nvSpPr>
        <p:spPr>
          <a:xfrm>
            <a:off x="8587290" y="2520542"/>
            <a:ext cx="3319127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Lesson 5</a:t>
            </a:r>
          </a:p>
          <a:p>
            <a:pPr algn="ctr"/>
            <a:r>
              <a:rPr lang="en-GB" sz="1400" b="1" dirty="0"/>
              <a:t>To design a project that includes repetition</a:t>
            </a:r>
            <a:r>
              <a:rPr lang="en-GB" sz="1400" dirty="0"/>
              <a:t> </a:t>
            </a:r>
            <a:r>
              <a:rPr lang="en-GB" sz="1400" dirty="0">
                <a:latin typeface="Comic Sans MS" panose="030F0702030302020204" pitchFamily="66" charset="0"/>
              </a:rPr>
              <a:t> </a:t>
            </a:r>
          </a:p>
          <a:p>
            <a:pPr algn="r"/>
            <a:r>
              <a:rPr lang="en-GB" sz="1400" dirty="0"/>
              <a:t>Infinite loop, </a:t>
            </a:r>
          </a:p>
          <a:p>
            <a:pPr algn="r"/>
            <a:r>
              <a:rPr lang="en-GB" sz="1400" dirty="0"/>
              <a:t>count-controlled loop,</a:t>
            </a:r>
          </a:p>
          <a:p>
            <a:pPr algn="r"/>
            <a:r>
              <a:rPr lang="en-GB" sz="1400" dirty="0"/>
              <a:t> repetition, design, </a:t>
            </a:r>
          </a:p>
          <a:p>
            <a:pPr algn="r"/>
            <a:r>
              <a:rPr lang="en-GB" sz="1400" dirty="0"/>
              <a:t>sprite, algorithm </a:t>
            </a:r>
            <a:endParaRPr lang="en-GB" sz="1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256436" y="4942253"/>
            <a:ext cx="6873235" cy="1680625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latin typeface="Comic Sans MS" panose="030F0702030302020204" pitchFamily="66" charset="0"/>
              </a:rPr>
              <a:t>Lesson 6 – To create a project that includes repetition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Repetition, design, algorithm, question</a:t>
            </a:r>
          </a:p>
          <a:p>
            <a:r>
              <a:rPr lang="en-GB" sz="1400" dirty="0"/>
              <a:t>duplicate, debug, refine, evaluate </a:t>
            </a:r>
            <a:endParaRPr lang="en-GB" sz="1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F585782-ED9A-4D65-BC0D-3592D48EE5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754" b="96970" l="6812" r="92098">
                        <a14:foregroundMark x1="54768" y1="15488" x2="53134" y2="46801"/>
                        <a14:foregroundMark x1="56403" y1="14478" x2="87193" y2="13468"/>
                        <a14:foregroundMark x1="87193" y1="13468" x2="83106" y2="56566"/>
                        <a14:foregroundMark x1="8174" y1="59933" x2="11717" y2="69024"/>
                        <a14:foregroundMark x1="34877" y1="91246" x2="27793" y2="89226"/>
                        <a14:foregroundMark x1="7084" y1="91919" x2="8719" y2="85522"/>
                        <a14:foregroundMark x1="14441" y1="97643" x2="14986" y2="91246"/>
                        <a14:foregroundMark x1="83106" y1="62290" x2="90463" y2="61279"/>
                        <a14:foregroundMark x1="84469" y1="36364" x2="74659" y2="43434"/>
                        <a14:foregroundMark x1="92098" y1="8754" x2="91008" y2="32660"/>
                        <a14:backgroundMark x1="37875" y1="41077" x2="37875" y2="41077"/>
                        <a14:backgroundMark x1="54496" y1="64646" x2="54496" y2="70034"/>
                        <a14:backgroundMark x1="48229" y1="47811" x2="48501" y2="491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7302" y="5081732"/>
            <a:ext cx="1722039" cy="1393585"/>
          </a:xfrm>
          <a:prstGeom prst="rect">
            <a:avLst/>
          </a:prstGeom>
        </p:spPr>
      </p:pic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03B2A7C-D0A4-4C5C-AD09-3A4A4E81189C}"/>
              </a:ext>
            </a:extLst>
          </p:cNvPr>
          <p:cNvSpPr/>
          <p:nvPr/>
        </p:nvSpPr>
        <p:spPr>
          <a:xfrm>
            <a:off x="362858" y="1638140"/>
            <a:ext cx="2083292" cy="64414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Knowledge Organiser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2F485C-AE4E-4744-8C9D-050AA1AA9B30}"/>
              </a:ext>
            </a:extLst>
          </p:cNvPr>
          <p:cNvSpPr/>
          <p:nvPr/>
        </p:nvSpPr>
        <p:spPr>
          <a:xfrm rot="20996078">
            <a:off x="7304174" y="5265056"/>
            <a:ext cx="454587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UKS2 Programming</a:t>
            </a:r>
          </a:p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Summer Term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4831" y="1192243"/>
            <a:ext cx="960392" cy="891793"/>
          </a:xfrm>
          <a:prstGeom prst="rect">
            <a:avLst/>
          </a:prstGeom>
        </p:spPr>
      </p:pic>
      <p:pic>
        <p:nvPicPr>
          <p:cNvPr id="19" name="Google Shape;68;p1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39341" y="2969623"/>
            <a:ext cx="1868933" cy="159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76;p1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834737" y="3365299"/>
            <a:ext cx="1134370" cy="999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97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245614" y="5416731"/>
            <a:ext cx="1457016" cy="98854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98;p14"/>
          <p:cNvSpPr/>
          <p:nvPr/>
        </p:nvSpPr>
        <p:spPr>
          <a:xfrm>
            <a:off x="3358622" y="5392235"/>
            <a:ext cx="1230999" cy="1160479"/>
          </a:xfrm>
          <a:prstGeom prst="noSmoking">
            <a:avLst>
              <a:gd name="adj" fmla="val 11310"/>
            </a:avLst>
          </a:prstGeom>
          <a:solidFill>
            <a:srgbClr val="FF0000"/>
          </a:solidFill>
          <a:ln w="9525" cap="flat" cmpd="sng">
            <a:solidFill>
              <a:srgbClr val="E9E9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2423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9" ma:contentTypeDescription="Create a new document." ma:contentTypeScope="" ma:versionID="dec0d1cd5584ab1f314732643c58256d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5ea9a53da8fce79f2365dbb511ad91f3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D7AB27-8ACC-4E5F-9C69-9EF0905E273C}">
  <ds:schemaRefs>
    <ds:schemaRef ds:uri="http://schemas.microsoft.com/office/2006/metadata/properties"/>
    <ds:schemaRef ds:uri="http://schemas.microsoft.com/office/infopath/2007/PartnerControls"/>
    <ds:schemaRef ds:uri="ef0db93c-26b1-4785-aa1d-9340deae468a"/>
    <ds:schemaRef ds:uri="7a4f7885-7dec-4956-8e33-f59d6bd32f49"/>
  </ds:schemaRefs>
</ds:datastoreItem>
</file>

<file path=customXml/itemProps2.xml><?xml version="1.0" encoding="utf-8"?>
<ds:datastoreItem xmlns:ds="http://schemas.openxmlformats.org/officeDocument/2006/customXml" ds:itemID="{FB6E2041-5BFC-416F-B9DC-72B264ABA5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91FAD5-F79A-4BB9-8D6B-52D9EB9E6505}"/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455</Words>
  <Application>Microsoft Office PowerPoint</Application>
  <PresentationFormat>Widescreen</PresentationFormat>
  <Paragraphs>114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Haslam</dc:creator>
  <cp:lastModifiedBy>Mark Haslam</cp:lastModifiedBy>
  <cp:revision>11</cp:revision>
  <dcterms:created xsi:type="dcterms:W3CDTF">2023-05-27T10:12:47Z</dcterms:created>
  <dcterms:modified xsi:type="dcterms:W3CDTF">2023-06-01T10:47:18Z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  <property fmtid="{D5CDD505-2E9C-101B-9397-08002B2CF9AE}" pid="3" name="MediaServiceImageTags">
    <vt:lpwstr/>
  </property>
</Properties>
</file>